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61" r:id="rId4"/>
    <p:sldId id="258" r:id="rId5"/>
    <p:sldId id="262" r:id="rId6"/>
    <p:sldId id="257" r:id="rId7"/>
    <p:sldId id="263" r:id="rId8"/>
    <p:sldId id="264" r:id="rId9"/>
    <p:sldId id="269" r:id="rId10"/>
    <p:sldId id="260" r:id="rId11"/>
    <p:sldId id="265" r:id="rId12"/>
    <p:sldId id="266" r:id="rId13"/>
    <p:sldId id="270" r:id="rId14"/>
    <p:sldId id="267" r:id="rId15"/>
    <p:sldId id="268" r:id="rId16"/>
    <p:sldId id="271" r:id="rId17"/>
    <p:sldId id="272" r:id="rId18"/>
    <p:sldId id="273"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4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D1DC-9973-499C-925E-CDA6A03A5D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737FA7-716B-4BC2-BC5E-0156D5D4BF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4BA8BF-25A5-4AA9-987D-888A62400302}"/>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5" name="Footer Placeholder 4">
            <a:extLst>
              <a:ext uri="{FF2B5EF4-FFF2-40B4-BE49-F238E27FC236}">
                <a16:creationId xmlns:a16="http://schemas.microsoft.com/office/drawing/2014/main" id="{C2F37F14-24E7-424D-AC44-A69FF277BE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EF22C8-2DDC-4B75-9ECF-8A8FC14EA041}"/>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162771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178D-15D5-4A9B-805F-B857C574BF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BC7F9D-FA94-4437-80DE-94599C446D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2AAFD-45ED-45F6-9422-9E5E36612B69}"/>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5" name="Footer Placeholder 4">
            <a:extLst>
              <a:ext uri="{FF2B5EF4-FFF2-40B4-BE49-F238E27FC236}">
                <a16:creationId xmlns:a16="http://schemas.microsoft.com/office/drawing/2014/main" id="{93A6A1FD-E640-4DC1-91C0-9EFB026091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D39511-EF11-43DF-8EFB-BE9DE0E2CEA3}"/>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300846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44884-20AF-4848-82E7-E1B6EC323C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8EA0FC-8247-46BB-83C5-181A8D7497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3B414F-5E1A-4E24-939D-F97BF3D63538}"/>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5" name="Footer Placeholder 4">
            <a:extLst>
              <a:ext uri="{FF2B5EF4-FFF2-40B4-BE49-F238E27FC236}">
                <a16:creationId xmlns:a16="http://schemas.microsoft.com/office/drawing/2014/main" id="{46189BFF-EADF-40EF-841A-BB317F2215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75CB7-D392-4C64-A51E-DB3E2AD9274C}"/>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345072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9C6B-DAAB-457F-8ED3-D230E75462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B8FF5E-134C-41C2-93AB-0C202A72E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91706-CCEA-4B64-85A2-5F83B6D9214D}"/>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5" name="Footer Placeholder 4">
            <a:extLst>
              <a:ext uri="{FF2B5EF4-FFF2-40B4-BE49-F238E27FC236}">
                <a16:creationId xmlns:a16="http://schemas.microsoft.com/office/drawing/2014/main" id="{FE10A841-D91A-4DCA-BB93-AABB7CFA0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416E4-48C2-4DB1-9EC2-6E36FA8772F9}"/>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95406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32DA-9ECF-46AF-87FD-BC5DD0A31B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393D31-A8E7-4237-902E-9B472E3EE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A52D7B-6840-48B5-B1A6-FBF8FF132E7B}"/>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5" name="Footer Placeholder 4">
            <a:extLst>
              <a:ext uri="{FF2B5EF4-FFF2-40B4-BE49-F238E27FC236}">
                <a16:creationId xmlns:a16="http://schemas.microsoft.com/office/drawing/2014/main" id="{960B6ACF-183E-466E-9F31-1622E409EB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7BC5E-F16B-4A0D-A535-9B7DA81A7554}"/>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326471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035C-E577-485C-9EE7-903FEFD401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062249-E51B-48E9-B097-0DE91172FF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74E89E-8556-4E3C-8E89-DC8BAFFAB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1D158B-167C-479D-9B9F-1969A834219C}"/>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6" name="Footer Placeholder 5">
            <a:extLst>
              <a:ext uri="{FF2B5EF4-FFF2-40B4-BE49-F238E27FC236}">
                <a16:creationId xmlns:a16="http://schemas.microsoft.com/office/drawing/2014/main" id="{17F9A153-712B-4B2D-9AF4-818FC1AAEC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11B61B-A711-4EBF-99A4-18B3B396A9B7}"/>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381997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56F4-730D-43C6-ADBF-0A7D04DB35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0A9EEA-45F2-4EA7-9A39-BDC3BE7133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8B953-93D0-4CCA-8A9A-EBAB6A7A5B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6C21AB-7987-49F8-85F6-F41AB6D3E8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E8EDA-408A-491C-8BC7-CA9D7DD25D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57BE65-94BB-4C21-A0B5-1E918D584BA1}"/>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8" name="Footer Placeholder 7">
            <a:extLst>
              <a:ext uri="{FF2B5EF4-FFF2-40B4-BE49-F238E27FC236}">
                <a16:creationId xmlns:a16="http://schemas.microsoft.com/office/drawing/2014/main" id="{B31A20A0-6CD1-4C80-B35E-FB6C6E9116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988B7B-7234-4E5F-8855-E1CB30D09C25}"/>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110518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687F-EA15-4C0F-8292-D371B73F90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98E00A-B7C1-40B8-909F-BBF65A68B361}"/>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4" name="Footer Placeholder 3">
            <a:extLst>
              <a:ext uri="{FF2B5EF4-FFF2-40B4-BE49-F238E27FC236}">
                <a16:creationId xmlns:a16="http://schemas.microsoft.com/office/drawing/2014/main" id="{F1ED516E-66E1-462B-A31E-3090C636D5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3291D6-4DA5-4B13-B62C-F73906AA8DE7}"/>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1104284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59D0F-0119-40F5-8D04-8E44F39EF4D1}"/>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3" name="Footer Placeholder 2">
            <a:extLst>
              <a:ext uri="{FF2B5EF4-FFF2-40B4-BE49-F238E27FC236}">
                <a16:creationId xmlns:a16="http://schemas.microsoft.com/office/drawing/2014/main" id="{F86CE476-77BE-4B45-81CA-106A55462A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45FF99-A346-4BBA-856A-372E6F8A41F4}"/>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325284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F546-26FE-4B2B-9CD2-E34700608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038BB0-305B-4140-B380-C8D16CB60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4F766C-CC97-4536-81C7-01431432C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CECAC-F15F-4203-9977-E2703B1612BF}"/>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6" name="Footer Placeholder 5">
            <a:extLst>
              <a:ext uri="{FF2B5EF4-FFF2-40B4-BE49-F238E27FC236}">
                <a16:creationId xmlns:a16="http://schemas.microsoft.com/office/drawing/2014/main" id="{612A8376-5E6D-4F28-8131-AC1B1A0011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4944FE-826D-4EDD-981C-BFE938B96C57}"/>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282174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735D-3860-49D0-AF94-338A36721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F581F4-3860-4A5C-B7E4-535B49C3E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58B960-0C61-4D4C-B812-2B437DBA3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813B61-A7FB-4EB3-BD60-200FF01EC07A}"/>
              </a:ext>
            </a:extLst>
          </p:cNvPr>
          <p:cNvSpPr>
            <a:spLocks noGrp="1"/>
          </p:cNvSpPr>
          <p:nvPr>
            <p:ph type="dt" sz="half" idx="10"/>
          </p:nvPr>
        </p:nvSpPr>
        <p:spPr/>
        <p:txBody>
          <a:bodyPr/>
          <a:lstStyle/>
          <a:p>
            <a:fld id="{55811638-F75D-4BBA-94AE-10B86FE0606F}" type="datetimeFigureOut">
              <a:rPr lang="en-GB" smtClean="0"/>
              <a:t>24/03/2020</a:t>
            </a:fld>
            <a:endParaRPr lang="en-GB"/>
          </a:p>
        </p:txBody>
      </p:sp>
      <p:sp>
        <p:nvSpPr>
          <p:cNvPr id="6" name="Footer Placeholder 5">
            <a:extLst>
              <a:ext uri="{FF2B5EF4-FFF2-40B4-BE49-F238E27FC236}">
                <a16:creationId xmlns:a16="http://schemas.microsoft.com/office/drawing/2014/main" id="{4C218738-467A-4EAC-BD6F-488BD627AB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8D6F76-E62C-4B52-B88A-C4A024E38782}"/>
              </a:ext>
            </a:extLst>
          </p:cNvPr>
          <p:cNvSpPr>
            <a:spLocks noGrp="1"/>
          </p:cNvSpPr>
          <p:nvPr>
            <p:ph type="sldNum" sz="quarter" idx="12"/>
          </p:nvPr>
        </p:nvSpPr>
        <p:spPr/>
        <p:txBody>
          <a:bodyPr/>
          <a:lstStyle/>
          <a:p>
            <a:fld id="{F0746A07-B681-4B2C-A4D4-1180867EF940}" type="slidenum">
              <a:rPr lang="en-GB" smtClean="0"/>
              <a:t>‹#›</a:t>
            </a:fld>
            <a:endParaRPr lang="en-GB"/>
          </a:p>
        </p:txBody>
      </p:sp>
    </p:spTree>
    <p:extLst>
      <p:ext uri="{BB962C8B-B14F-4D97-AF65-F5344CB8AC3E}">
        <p14:creationId xmlns:p14="http://schemas.microsoft.com/office/powerpoint/2010/main" val="347613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0EA52-32C5-4BE4-B5B7-FE40FAD09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3DC31E-EF9F-4682-B106-C35FF46E1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240BA6-2EE0-485B-A7A0-6AFBC0EE6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11638-F75D-4BBA-94AE-10B86FE0606F}" type="datetimeFigureOut">
              <a:rPr lang="en-GB" smtClean="0"/>
              <a:t>24/03/2020</a:t>
            </a:fld>
            <a:endParaRPr lang="en-GB"/>
          </a:p>
        </p:txBody>
      </p:sp>
      <p:sp>
        <p:nvSpPr>
          <p:cNvPr id="5" name="Footer Placeholder 4">
            <a:extLst>
              <a:ext uri="{FF2B5EF4-FFF2-40B4-BE49-F238E27FC236}">
                <a16:creationId xmlns:a16="http://schemas.microsoft.com/office/drawing/2014/main" id="{3913117A-1943-4360-BB9D-3345BDCFB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A05827-BD2A-4003-B4FD-703A87C98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46A07-B681-4B2C-A4D4-1180867EF940}" type="slidenum">
              <a:rPr lang="en-GB" smtClean="0"/>
              <a:t>‹#›</a:t>
            </a:fld>
            <a:endParaRPr lang="en-GB"/>
          </a:p>
        </p:txBody>
      </p:sp>
    </p:spTree>
    <p:extLst>
      <p:ext uri="{BB962C8B-B14F-4D97-AF65-F5344CB8AC3E}">
        <p14:creationId xmlns:p14="http://schemas.microsoft.com/office/powerpoint/2010/main" val="264629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inkercad.com/" TargetMode="External"/><Relationship Id="rId1" Type="http://schemas.openxmlformats.org/officeDocument/2006/relationships/slideLayout" Target="../slideLayouts/slideLayout7.xml"/><Relationship Id="rId5" Type="http://schemas.openxmlformats.org/officeDocument/2006/relationships/hyperlink" Target="https://www.youtube.com/watch?v=GcD0vKjoUyg" TargetMode="External"/><Relationship Id="rId4" Type="http://schemas.openxmlformats.org/officeDocument/2006/relationships/hyperlink" Target="https://www.youtube.com/watch?v=60xfIu-lqA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qaCCji-nLVc" TargetMode="External"/><Relationship Id="rId2" Type="http://schemas.openxmlformats.org/officeDocument/2006/relationships/hyperlink" Target="https://www.tinkercad.com/" TargetMode="Externa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s://www.youtube.com/watch?v=2JFxtUIOnEI&amp;list=PL90LC6zq_Lzf9tHyFPzX_9OA35BFTfEB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results?search_query=minecraft+tutorial" TargetMode="Externa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knoll.com/product/wassily-chair" TargetMode="Externa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hyperlink" Target="https://www.moma.org/collection/works/285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551CD-1D47-4C48-A4A7-70A77E2F4602}"/>
              </a:ext>
            </a:extLst>
          </p:cNvPr>
          <p:cNvSpPr/>
          <p:nvPr/>
        </p:nvSpPr>
        <p:spPr>
          <a:xfrm>
            <a:off x="3857624" y="1"/>
            <a:ext cx="8334376" cy="3428999"/>
          </a:xfrm>
          <a:prstGeom prst="rect">
            <a:avLst/>
          </a:prstGeom>
          <a:solidFill>
            <a:srgbClr val="273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65FF985-E09D-427F-B1D0-BF9676BDC5A9}"/>
              </a:ext>
            </a:extLst>
          </p:cNvPr>
          <p:cNvSpPr txBox="1"/>
          <p:nvPr/>
        </p:nvSpPr>
        <p:spPr>
          <a:xfrm>
            <a:off x="3857624" y="0"/>
            <a:ext cx="8047330" cy="3416320"/>
          </a:xfrm>
          <a:prstGeom prst="rect">
            <a:avLst/>
          </a:prstGeom>
          <a:noFill/>
        </p:spPr>
        <p:txBody>
          <a:bodyPr wrap="square" rtlCol="0">
            <a:spAutoFit/>
          </a:bodyPr>
          <a:lstStyle/>
          <a:p>
            <a:r>
              <a:rPr lang="en-GB" sz="7200" b="1" dirty="0">
                <a:solidFill>
                  <a:schemeClr val="bg1"/>
                </a:solidFill>
              </a:rPr>
              <a:t>Year 10 </a:t>
            </a:r>
          </a:p>
          <a:p>
            <a:r>
              <a:rPr lang="en-GB" sz="7200" b="1" dirty="0">
                <a:solidFill>
                  <a:schemeClr val="bg1"/>
                </a:solidFill>
              </a:rPr>
              <a:t>Remote Learning: </a:t>
            </a:r>
          </a:p>
          <a:p>
            <a:r>
              <a:rPr lang="en-GB" sz="7200" b="1" dirty="0">
                <a:solidFill>
                  <a:schemeClr val="bg1"/>
                </a:solidFill>
              </a:rPr>
              <a:t>Product Design</a:t>
            </a:r>
          </a:p>
        </p:txBody>
      </p:sp>
      <p:sp>
        <p:nvSpPr>
          <p:cNvPr id="3" name="TextBox 2">
            <a:extLst>
              <a:ext uri="{FF2B5EF4-FFF2-40B4-BE49-F238E27FC236}">
                <a16:creationId xmlns:a16="http://schemas.microsoft.com/office/drawing/2014/main" id="{727B090B-9748-4452-9431-EBA0ECB06A55}"/>
              </a:ext>
            </a:extLst>
          </p:cNvPr>
          <p:cNvSpPr txBox="1"/>
          <p:nvPr/>
        </p:nvSpPr>
        <p:spPr>
          <a:xfrm>
            <a:off x="139997" y="3441681"/>
            <a:ext cx="11764957" cy="3477875"/>
          </a:xfrm>
          <a:prstGeom prst="rect">
            <a:avLst/>
          </a:prstGeom>
          <a:noFill/>
        </p:spPr>
        <p:txBody>
          <a:bodyPr wrap="square" rtlCol="0">
            <a:spAutoFit/>
          </a:bodyPr>
          <a:lstStyle/>
          <a:p>
            <a:pPr algn="ctr"/>
            <a:r>
              <a:rPr lang="en-GB" sz="4400" b="1" dirty="0"/>
              <a:t>Download this PowerPoint and work on it directly. When complete upload it to the correct Google Classroom (info. on next slide). Your teacher will award prizes next term for the best work.</a:t>
            </a:r>
          </a:p>
        </p:txBody>
      </p:sp>
      <p:pic>
        <p:nvPicPr>
          <p:cNvPr id="6" name="Picture 5" descr="A close up of a sign&#10;&#10;Description automatically generated">
            <a:extLst>
              <a:ext uri="{FF2B5EF4-FFF2-40B4-BE49-F238E27FC236}">
                <a16:creationId xmlns:a16="http://schemas.microsoft.com/office/drawing/2014/main" id="{5AC02CD1-5C83-5541-A46C-5AB7045D7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14" y="161684"/>
            <a:ext cx="3061234" cy="3061234"/>
          </a:xfrm>
          <a:prstGeom prst="rect">
            <a:avLst/>
          </a:prstGeom>
        </p:spPr>
      </p:pic>
    </p:spTree>
    <p:extLst>
      <p:ext uri="{BB962C8B-B14F-4D97-AF65-F5344CB8AC3E}">
        <p14:creationId xmlns:p14="http://schemas.microsoft.com/office/powerpoint/2010/main" val="2017003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44B0A-0DF4-4988-8758-A7254A415FD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a14:imgEffect>
                    <a14:imgEffect>
                      <a14:saturation sat="66000"/>
                    </a14:imgEffect>
                  </a14:imgLayer>
                </a14:imgProps>
              </a:ext>
            </a:extLst>
          </a:blip>
          <a:srcRect t="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9ACD99D-7853-4059-9E0F-BCD0791E0595}"/>
              </a:ext>
            </a:extLst>
          </p:cNvPr>
          <p:cNvSpPr/>
          <p:nvPr/>
        </p:nvSpPr>
        <p:spPr>
          <a:xfrm>
            <a:off x="1" y="400817"/>
            <a:ext cx="12192000" cy="2261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19596A3-6D76-446A-AA55-15AAA822FACB}"/>
              </a:ext>
            </a:extLst>
          </p:cNvPr>
          <p:cNvSpPr txBox="1"/>
          <p:nvPr/>
        </p:nvSpPr>
        <p:spPr>
          <a:xfrm>
            <a:off x="21220" y="608167"/>
            <a:ext cx="12191999" cy="2123658"/>
          </a:xfrm>
          <a:prstGeom prst="rect">
            <a:avLst/>
          </a:prstGeom>
          <a:noFill/>
        </p:spPr>
        <p:txBody>
          <a:bodyPr wrap="square" rtlCol="0">
            <a:spAutoFit/>
          </a:bodyPr>
          <a:lstStyle/>
          <a:p>
            <a:r>
              <a:rPr lang="en-GB" sz="2400" dirty="0"/>
              <a:t>Product Design</a:t>
            </a:r>
          </a:p>
          <a:p>
            <a:endParaRPr lang="en-GB" dirty="0"/>
          </a:p>
          <a:p>
            <a:r>
              <a:rPr lang="en-GB" dirty="0"/>
              <a:t>Task 4: From your research you needs to start creating 3+ sketches of your own design for a new chair to follow the theme of your chosen design movement. Work on paper or on your iPad. Drawings should be placed on the next page (Use your camera to take a photo).</a:t>
            </a:r>
          </a:p>
          <a:p>
            <a:endParaRPr lang="en-GB" dirty="0"/>
          </a:p>
          <a:p>
            <a:r>
              <a:rPr lang="en-GB" dirty="0"/>
              <a:t>Think about the drawing skills you have used previously this term in terms of presentation techniques, style, fine lining etc</a:t>
            </a:r>
          </a:p>
        </p:txBody>
      </p:sp>
    </p:spTree>
    <p:extLst>
      <p:ext uri="{BB962C8B-B14F-4D97-AF65-F5344CB8AC3E}">
        <p14:creationId xmlns:p14="http://schemas.microsoft.com/office/powerpoint/2010/main" val="214256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60373C-D85A-4D8D-A9C9-647A6D2CFE95}"/>
              </a:ext>
            </a:extLst>
          </p:cNvPr>
          <p:cNvSpPr txBox="1"/>
          <p:nvPr/>
        </p:nvSpPr>
        <p:spPr>
          <a:xfrm>
            <a:off x="150471" y="117693"/>
            <a:ext cx="381965" cy="6494085"/>
          </a:xfrm>
          <a:prstGeom prst="rect">
            <a:avLst/>
          </a:prstGeom>
          <a:noFill/>
        </p:spPr>
        <p:txBody>
          <a:bodyPr wrap="square" rtlCol="0">
            <a:spAutoFit/>
          </a:bodyPr>
          <a:lstStyle/>
          <a:p>
            <a:pPr algn="ctr"/>
            <a:r>
              <a:rPr lang="en-GB" sz="3200" dirty="0"/>
              <a:t>Initial</a:t>
            </a:r>
          </a:p>
          <a:p>
            <a:pPr algn="ctr"/>
            <a:r>
              <a:rPr lang="en-GB" sz="3200" dirty="0"/>
              <a:t> Ideas</a:t>
            </a:r>
          </a:p>
        </p:txBody>
      </p:sp>
    </p:spTree>
    <p:extLst>
      <p:ext uri="{BB962C8B-B14F-4D97-AF65-F5344CB8AC3E}">
        <p14:creationId xmlns:p14="http://schemas.microsoft.com/office/powerpoint/2010/main" val="2324357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44B0A-0DF4-4988-8758-A7254A415FD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a14:imgEffect>
                    <a14:imgEffect>
                      <a14:saturation sat="66000"/>
                    </a14:imgEffect>
                  </a14:imgLayer>
                </a14:imgProps>
              </a:ext>
            </a:extLst>
          </a:blip>
          <a:srcRect t="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9ACD99D-7853-4059-9E0F-BCD0791E0595}"/>
              </a:ext>
            </a:extLst>
          </p:cNvPr>
          <p:cNvSpPr/>
          <p:nvPr/>
        </p:nvSpPr>
        <p:spPr>
          <a:xfrm>
            <a:off x="1" y="400817"/>
            <a:ext cx="12192000" cy="2261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19596A3-6D76-446A-AA55-15AAA822FACB}"/>
              </a:ext>
            </a:extLst>
          </p:cNvPr>
          <p:cNvSpPr txBox="1"/>
          <p:nvPr/>
        </p:nvSpPr>
        <p:spPr>
          <a:xfrm>
            <a:off x="21220" y="608167"/>
            <a:ext cx="12191999" cy="1846659"/>
          </a:xfrm>
          <a:prstGeom prst="rect">
            <a:avLst/>
          </a:prstGeom>
          <a:noFill/>
        </p:spPr>
        <p:txBody>
          <a:bodyPr wrap="square" rtlCol="0">
            <a:spAutoFit/>
          </a:bodyPr>
          <a:lstStyle/>
          <a:p>
            <a:r>
              <a:rPr lang="en-GB" sz="2400" dirty="0"/>
              <a:t>Product Design</a:t>
            </a:r>
          </a:p>
          <a:p>
            <a:endParaRPr lang="en-GB" dirty="0"/>
          </a:p>
          <a:p>
            <a:r>
              <a:rPr lang="en-GB" dirty="0"/>
              <a:t>Task 5: Adapt and develop. Using your research and previous drawings to complete 3+ designs for a picnic area/table/bench in a school that uses influence from the design movement you have chosen. Use the next page to present your work.</a:t>
            </a:r>
          </a:p>
          <a:p>
            <a:endParaRPr lang="en-GB" dirty="0"/>
          </a:p>
          <a:p>
            <a:r>
              <a:rPr lang="en-GB" dirty="0"/>
              <a:t>When done you should render your designs and try to show a backdrop of a likely area like a school field or courtyard. </a:t>
            </a:r>
          </a:p>
        </p:txBody>
      </p:sp>
    </p:spTree>
    <p:extLst>
      <p:ext uri="{BB962C8B-B14F-4D97-AF65-F5344CB8AC3E}">
        <p14:creationId xmlns:p14="http://schemas.microsoft.com/office/powerpoint/2010/main" val="1669140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7E4646-7D45-4626-ABBD-08177A886BD7}"/>
              </a:ext>
            </a:extLst>
          </p:cNvPr>
          <p:cNvSpPr txBox="1"/>
          <p:nvPr/>
        </p:nvSpPr>
        <p:spPr>
          <a:xfrm>
            <a:off x="185195" y="393539"/>
            <a:ext cx="509285" cy="6186309"/>
          </a:xfrm>
          <a:prstGeom prst="rect">
            <a:avLst/>
          </a:prstGeom>
          <a:noFill/>
        </p:spPr>
        <p:txBody>
          <a:bodyPr wrap="square" rtlCol="0">
            <a:spAutoFit/>
          </a:bodyPr>
          <a:lstStyle/>
          <a:p>
            <a:pPr algn="ctr"/>
            <a:r>
              <a:rPr lang="en-GB" sz="3600" dirty="0"/>
              <a:t>Development</a:t>
            </a:r>
          </a:p>
        </p:txBody>
      </p:sp>
    </p:spTree>
    <p:extLst>
      <p:ext uri="{BB962C8B-B14F-4D97-AF65-F5344CB8AC3E}">
        <p14:creationId xmlns:p14="http://schemas.microsoft.com/office/powerpoint/2010/main" val="307412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061B7A-68C3-4A69-9F38-E27621F371D2}"/>
              </a:ext>
            </a:extLst>
          </p:cNvPr>
          <p:cNvSpPr/>
          <p:nvPr/>
        </p:nvSpPr>
        <p:spPr>
          <a:xfrm>
            <a:off x="4665480" y="544574"/>
            <a:ext cx="2861040" cy="369332"/>
          </a:xfrm>
          <a:prstGeom prst="rect">
            <a:avLst/>
          </a:prstGeom>
        </p:spPr>
        <p:txBody>
          <a:bodyPr wrap="none">
            <a:spAutoFit/>
          </a:bodyPr>
          <a:lstStyle/>
          <a:p>
            <a:r>
              <a:rPr lang="en-GB" dirty="0">
                <a:hlinkClick r:id="rId2"/>
              </a:rPr>
              <a:t>https://www.tinkercad.com/</a:t>
            </a:r>
            <a:endParaRPr lang="en-GB" dirty="0"/>
          </a:p>
        </p:txBody>
      </p:sp>
      <p:pic>
        <p:nvPicPr>
          <p:cNvPr id="3" name="Picture 2">
            <a:extLst>
              <a:ext uri="{FF2B5EF4-FFF2-40B4-BE49-F238E27FC236}">
                <a16:creationId xmlns:a16="http://schemas.microsoft.com/office/drawing/2014/main" id="{E2559310-A3D7-41AB-957C-264F2D61F9BF}"/>
              </a:ext>
            </a:extLst>
          </p:cNvPr>
          <p:cNvPicPr>
            <a:picLocks noChangeAspect="1"/>
          </p:cNvPicPr>
          <p:nvPr/>
        </p:nvPicPr>
        <p:blipFill>
          <a:blip r:embed="rId3"/>
          <a:stretch>
            <a:fillRect/>
          </a:stretch>
        </p:blipFill>
        <p:spPr>
          <a:xfrm>
            <a:off x="0" y="2550133"/>
            <a:ext cx="9583838" cy="3400890"/>
          </a:xfrm>
          <a:prstGeom prst="rect">
            <a:avLst/>
          </a:prstGeom>
        </p:spPr>
      </p:pic>
      <p:sp>
        <p:nvSpPr>
          <p:cNvPr id="4" name="TextBox 3">
            <a:extLst>
              <a:ext uri="{FF2B5EF4-FFF2-40B4-BE49-F238E27FC236}">
                <a16:creationId xmlns:a16="http://schemas.microsoft.com/office/drawing/2014/main" id="{6CBA242B-6F4A-41C3-B0BB-D41ED5BA5F8C}"/>
              </a:ext>
            </a:extLst>
          </p:cNvPr>
          <p:cNvSpPr txBox="1"/>
          <p:nvPr/>
        </p:nvSpPr>
        <p:spPr>
          <a:xfrm>
            <a:off x="1" y="544574"/>
            <a:ext cx="12191999" cy="1569660"/>
          </a:xfrm>
          <a:prstGeom prst="rect">
            <a:avLst/>
          </a:prstGeom>
          <a:noFill/>
        </p:spPr>
        <p:txBody>
          <a:bodyPr wrap="square" rtlCol="0">
            <a:spAutoFit/>
          </a:bodyPr>
          <a:lstStyle/>
          <a:p>
            <a:r>
              <a:rPr lang="en-GB" sz="2400" dirty="0"/>
              <a:t>Product Design</a:t>
            </a:r>
          </a:p>
          <a:p>
            <a:endParaRPr lang="en-GB" dirty="0"/>
          </a:p>
          <a:p>
            <a:r>
              <a:rPr lang="en-GB" dirty="0"/>
              <a:t>Task 6: Work through the </a:t>
            </a:r>
            <a:r>
              <a:rPr lang="en-GB" dirty="0" err="1"/>
              <a:t>TinkerCAD</a:t>
            </a:r>
            <a:r>
              <a:rPr lang="en-GB" dirty="0"/>
              <a:t> tutorial using the link above. Post evidence of some of the stages on the next page.</a:t>
            </a:r>
          </a:p>
          <a:p>
            <a:endParaRPr lang="en-GB" dirty="0"/>
          </a:p>
          <a:p>
            <a:r>
              <a:rPr lang="en-GB" dirty="0"/>
              <a:t>Extension: Follow the animal tutorial to make an animal of your choice.</a:t>
            </a:r>
          </a:p>
        </p:txBody>
      </p:sp>
      <p:sp>
        <p:nvSpPr>
          <p:cNvPr id="5" name="TextBox 4">
            <a:extLst>
              <a:ext uri="{FF2B5EF4-FFF2-40B4-BE49-F238E27FC236}">
                <a16:creationId xmlns:a16="http://schemas.microsoft.com/office/drawing/2014/main" id="{2EE576E7-6C05-4977-A73F-4B13193F6965}"/>
              </a:ext>
            </a:extLst>
          </p:cNvPr>
          <p:cNvSpPr txBox="1"/>
          <p:nvPr/>
        </p:nvSpPr>
        <p:spPr>
          <a:xfrm>
            <a:off x="9919504" y="2662177"/>
            <a:ext cx="1527858" cy="3139321"/>
          </a:xfrm>
          <a:prstGeom prst="rect">
            <a:avLst/>
          </a:prstGeom>
          <a:noFill/>
        </p:spPr>
        <p:txBody>
          <a:bodyPr wrap="square" rtlCol="0">
            <a:spAutoFit/>
          </a:bodyPr>
          <a:lstStyle/>
          <a:p>
            <a:r>
              <a:rPr lang="en-GB" dirty="0"/>
              <a:t>Tutorials:</a:t>
            </a:r>
          </a:p>
          <a:p>
            <a:endParaRPr lang="en-GB" dirty="0"/>
          </a:p>
          <a:p>
            <a:r>
              <a:rPr lang="en-GB" dirty="0">
                <a:hlinkClick r:id="rId4"/>
              </a:rPr>
              <a:t>https://www.youtube.com/watch?v=60xfIu-lqAs</a:t>
            </a:r>
            <a:endParaRPr lang="en-GB" dirty="0"/>
          </a:p>
          <a:p>
            <a:endParaRPr lang="en-GB" dirty="0"/>
          </a:p>
          <a:p>
            <a:r>
              <a:rPr lang="en-GB" dirty="0">
                <a:hlinkClick r:id="rId5"/>
              </a:rPr>
              <a:t>https://www.youtube.com/watch?v=GcD0vKjoUyg</a:t>
            </a:r>
            <a:endParaRPr lang="en-GB" dirty="0"/>
          </a:p>
        </p:txBody>
      </p:sp>
    </p:spTree>
    <p:extLst>
      <p:ext uri="{BB962C8B-B14F-4D97-AF65-F5344CB8AC3E}">
        <p14:creationId xmlns:p14="http://schemas.microsoft.com/office/powerpoint/2010/main" val="2591298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80CEBF-3A5B-4F81-86ED-9574EB7795F3}"/>
              </a:ext>
            </a:extLst>
          </p:cNvPr>
          <p:cNvSpPr txBox="1"/>
          <p:nvPr/>
        </p:nvSpPr>
        <p:spPr>
          <a:xfrm>
            <a:off x="208345" y="117693"/>
            <a:ext cx="393539" cy="6740307"/>
          </a:xfrm>
          <a:prstGeom prst="rect">
            <a:avLst/>
          </a:prstGeom>
          <a:noFill/>
        </p:spPr>
        <p:txBody>
          <a:bodyPr wrap="square" rtlCol="0">
            <a:spAutoFit/>
          </a:bodyPr>
          <a:lstStyle/>
          <a:p>
            <a:pPr algn="ctr"/>
            <a:r>
              <a:rPr lang="en-GB" sz="3600" dirty="0"/>
              <a:t>CAD</a:t>
            </a:r>
          </a:p>
          <a:p>
            <a:pPr algn="ctr"/>
            <a:r>
              <a:rPr lang="en-GB" sz="3600" dirty="0"/>
              <a:t> Tutorial</a:t>
            </a:r>
          </a:p>
        </p:txBody>
      </p:sp>
    </p:spTree>
    <p:extLst>
      <p:ext uri="{BB962C8B-B14F-4D97-AF65-F5344CB8AC3E}">
        <p14:creationId xmlns:p14="http://schemas.microsoft.com/office/powerpoint/2010/main" val="213117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061B7A-68C3-4A69-9F38-E27621F371D2}"/>
              </a:ext>
            </a:extLst>
          </p:cNvPr>
          <p:cNvSpPr/>
          <p:nvPr/>
        </p:nvSpPr>
        <p:spPr>
          <a:xfrm>
            <a:off x="4665480" y="263358"/>
            <a:ext cx="2861040" cy="369332"/>
          </a:xfrm>
          <a:prstGeom prst="rect">
            <a:avLst/>
          </a:prstGeom>
        </p:spPr>
        <p:txBody>
          <a:bodyPr wrap="none">
            <a:spAutoFit/>
          </a:bodyPr>
          <a:lstStyle/>
          <a:p>
            <a:r>
              <a:rPr lang="en-GB" dirty="0">
                <a:hlinkClick r:id="rId2"/>
              </a:rPr>
              <a:t>https://www.tinkercad.com/</a:t>
            </a:r>
            <a:endParaRPr lang="en-GB" dirty="0"/>
          </a:p>
        </p:txBody>
      </p:sp>
      <p:sp>
        <p:nvSpPr>
          <p:cNvPr id="4" name="TextBox 3">
            <a:extLst>
              <a:ext uri="{FF2B5EF4-FFF2-40B4-BE49-F238E27FC236}">
                <a16:creationId xmlns:a16="http://schemas.microsoft.com/office/drawing/2014/main" id="{6CBA242B-6F4A-41C3-B0BB-D41ED5BA5F8C}"/>
              </a:ext>
            </a:extLst>
          </p:cNvPr>
          <p:cNvSpPr txBox="1"/>
          <p:nvPr/>
        </p:nvSpPr>
        <p:spPr>
          <a:xfrm>
            <a:off x="1" y="263358"/>
            <a:ext cx="12191999" cy="2123658"/>
          </a:xfrm>
          <a:prstGeom prst="rect">
            <a:avLst/>
          </a:prstGeom>
          <a:noFill/>
        </p:spPr>
        <p:txBody>
          <a:bodyPr wrap="square" rtlCol="0">
            <a:spAutoFit/>
          </a:bodyPr>
          <a:lstStyle/>
          <a:p>
            <a:r>
              <a:rPr lang="en-GB" sz="2400" dirty="0"/>
              <a:t>Product Design</a:t>
            </a:r>
          </a:p>
          <a:p>
            <a:endParaRPr lang="en-GB" dirty="0"/>
          </a:p>
          <a:p>
            <a:r>
              <a:rPr lang="en-GB" dirty="0"/>
              <a:t>Task 7: Use </a:t>
            </a:r>
            <a:r>
              <a:rPr lang="en-GB" dirty="0" err="1"/>
              <a:t>TinkerCAD</a:t>
            </a:r>
            <a:r>
              <a:rPr lang="en-GB" dirty="0"/>
              <a:t> to create some of the designs that you have created in your initial ideas and development work. Present these designs on the next slide. Use PowerPoint to try and remove the background to add vignettes/outer glows etc.</a:t>
            </a:r>
          </a:p>
          <a:p>
            <a:endParaRPr lang="en-GB" dirty="0"/>
          </a:p>
          <a:p>
            <a:r>
              <a:rPr lang="en-GB" dirty="0"/>
              <a:t>Advanced tutorials: </a:t>
            </a:r>
            <a:r>
              <a:rPr lang="en-GB" dirty="0">
                <a:hlinkClick r:id="rId3"/>
              </a:rPr>
              <a:t>https://www.youtube.com/watch?v=qaCCji-nLVc</a:t>
            </a:r>
            <a:r>
              <a:rPr lang="en-GB" dirty="0"/>
              <a:t>, </a:t>
            </a:r>
            <a:r>
              <a:rPr lang="en-GB" dirty="0">
                <a:hlinkClick r:id="rId4"/>
              </a:rPr>
              <a:t>https://www.youtube.com/watch?v=2JFxtUIOnEI&amp;list=PL90LC6zq_Lzf9tHyFPzX_9OA35BFTfEBs</a:t>
            </a:r>
            <a:endParaRPr lang="en-GB" dirty="0"/>
          </a:p>
        </p:txBody>
      </p:sp>
      <p:pic>
        <p:nvPicPr>
          <p:cNvPr id="3074" name="Picture 2" descr="Image result for tinker cad designs">
            <a:extLst>
              <a:ext uri="{FF2B5EF4-FFF2-40B4-BE49-F238E27FC236}">
                <a16:creationId xmlns:a16="http://schemas.microsoft.com/office/drawing/2014/main" id="{077D7A9F-C7B3-4B00-BDBE-A627C73A8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1235"/>
            <a:ext cx="12192000" cy="449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78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7C41A-7FBD-41E8-A0CB-7CB8290175C5}"/>
              </a:ext>
            </a:extLst>
          </p:cNvPr>
          <p:cNvSpPr txBox="1"/>
          <p:nvPr/>
        </p:nvSpPr>
        <p:spPr>
          <a:xfrm>
            <a:off x="127321" y="0"/>
            <a:ext cx="439837" cy="6863417"/>
          </a:xfrm>
          <a:prstGeom prst="rect">
            <a:avLst/>
          </a:prstGeom>
          <a:noFill/>
        </p:spPr>
        <p:txBody>
          <a:bodyPr wrap="square" rtlCol="0">
            <a:spAutoFit/>
          </a:bodyPr>
          <a:lstStyle/>
          <a:p>
            <a:pPr algn="ctr"/>
            <a:r>
              <a:rPr lang="en-GB" sz="4000" dirty="0"/>
              <a:t>CAD</a:t>
            </a:r>
          </a:p>
          <a:p>
            <a:pPr algn="ctr"/>
            <a:r>
              <a:rPr lang="en-GB" sz="4000" dirty="0"/>
              <a:t> Designs</a:t>
            </a:r>
          </a:p>
        </p:txBody>
      </p:sp>
    </p:spTree>
    <p:extLst>
      <p:ext uri="{BB962C8B-B14F-4D97-AF65-F5344CB8AC3E}">
        <p14:creationId xmlns:p14="http://schemas.microsoft.com/office/powerpoint/2010/main" val="292256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5EB5F5-53E5-4126-AF1F-A8E281AF36C6}"/>
              </a:ext>
            </a:extLst>
          </p:cNvPr>
          <p:cNvSpPr txBox="1"/>
          <p:nvPr/>
        </p:nvSpPr>
        <p:spPr>
          <a:xfrm>
            <a:off x="94973" y="206208"/>
            <a:ext cx="4467224" cy="6278642"/>
          </a:xfrm>
          <a:prstGeom prst="rect">
            <a:avLst/>
          </a:prstGeom>
          <a:noFill/>
        </p:spPr>
        <p:txBody>
          <a:bodyPr wrap="square" rtlCol="0">
            <a:spAutoFit/>
          </a:bodyPr>
          <a:lstStyle/>
          <a:p>
            <a:r>
              <a:rPr lang="en-GB" sz="2400" dirty="0"/>
              <a:t>Product Design</a:t>
            </a:r>
          </a:p>
          <a:p>
            <a:endParaRPr lang="en-GB" dirty="0"/>
          </a:p>
          <a:p>
            <a:r>
              <a:rPr lang="en-GB" dirty="0"/>
              <a:t>Task 8 (Two lessons) – VR is another tool in the modern product designers toolkit. Create a virtual living space using Minecraft. Screenshot the various areas of the space and think about how you can use materials to create contrast and provide a functional or aesthetic living area. Screen shot and place your two living areas or buildings on the next page.</a:t>
            </a:r>
          </a:p>
          <a:p>
            <a:endParaRPr lang="en-GB" dirty="0"/>
          </a:p>
          <a:p>
            <a:r>
              <a:rPr lang="en-GB" dirty="0"/>
              <a:t>Extension: Try to do all of this work in survival mode.</a:t>
            </a:r>
          </a:p>
          <a:p>
            <a:endParaRPr lang="en-GB" dirty="0"/>
          </a:p>
          <a:p>
            <a:r>
              <a:rPr lang="en-GB" dirty="0"/>
              <a:t>There is a free education edition on the app store or you can find a browser version on a PC if you do not already own the program.</a:t>
            </a:r>
          </a:p>
          <a:p>
            <a:endParaRPr lang="en-GB" dirty="0"/>
          </a:p>
          <a:p>
            <a:r>
              <a:rPr lang="en-GB" dirty="0"/>
              <a:t>Tutorials: </a:t>
            </a:r>
            <a:r>
              <a:rPr lang="en-GB" dirty="0">
                <a:hlinkClick r:id="rId2"/>
              </a:rPr>
              <a:t>https://www.youtube.com/results?search_query=minecraft+tutorial</a:t>
            </a:r>
            <a:endParaRPr lang="en-GB" dirty="0"/>
          </a:p>
        </p:txBody>
      </p:sp>
      <p:pic>
        <p:nvPicPr>
          <p:cNvPr id="1026" name="Picture 2" descr="Image result for minecraft house">
            <a:extLst>
              <a:ext uri="{FF2B5EF4-FFF2-40B4-BE49-F238E27FC236}">
                <a16:creationId xmlns:a16="http://schemas.microsoft.com/office/drawing/2014/main" id="{51F92BAD-4C75-4505-8C2B-591751568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522" y="121883"/>
            <a:ext cx="7220505" cy="4061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necraft house">
            <a:extLst>
              <a:ext uri="{FF2B5EF4-FFF2-40B4-BE49-F238E27FC236}">
                <a16:creationId xmlns:a16="http://schemas.microsoft.com/office/drawing/2014/main" id="{5E5BC074-9352-4736-9988-8BE742329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342" y="4286249"/>
            <a:ext cx="5288604" cy="2449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necraft house">
            <a:extLst>
              <a:ext uri="{FF2B5EF4-FFF2-40B4-BE49-F238E27FC236}">
                <a16:creationId xmlns:a16="http://schemas.microsoft.com/office/drawing/2014/main" id="{825D9A74-B60D-4E6D-9D30-DA4BB3111A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61" t="9887" r="16542" b="5260"/>
          <a:stretch/>
        </p:blipFill>
        <p:spPr bwMode="auto">
          <a:xfrm>
            <a:off x="4876522" y="4769917"/>
            <a:ext cx="1800225" cy="148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946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8B4B34-8695-4ED7-80A6-82F4EA6CA1A7}"/>
              </a:ext>
            </a:extLst>
          </p:cNvPr>
          <p:cNvSpPr txBox="1"/>
          <p:nvPr/>
        </p:nvSpPr>
        <p:spPr>
          <a:xfrm>
            <a:off x="195309" y="428178"/>
            <a:ext cx="346229" cy="6001643"/>
          </a:xfrm>
          <a:prstGeom prst="rect">
            <a:avLst/>
          </a:prstGeom>
          <a:noFill/>
        </p:spPr>
        <p:txBody>
          <a:bodyPr wrap="square" rtlCol="0">
            <a:spAutoFit/>
          </a:bodyPr>
          <a:lstStyle/>
          <a:p>
            <a:pPr algn="ctr"/>
            <a:r>
              <a:rPr lang="en-GB" sz="2400" dirty="0"/>
              <a:t>Functional</a:t>
            </a:r>
          </a:p>
          <a:p>
            <a:pPr algn="ctr"/>
            <a:r>
              <a:rPr lang="en-GB" sz="2400" dirty="0"/>
              <a:t> Space</a:t>
            </a:r>
          </a:p>
        </p:txBody>
      </p:sp>
    </p:spTree>
    <p:extLst>
      <p:ext uri="{BB962C8B-B14F-4D97-AF65-F5344CB8AC3E}">
        <p14:creationId xmlns:p14="http://schemas.microsoft.com/office/powerpoint/2010/main" val="381023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551CD-1D47-4C48-A4A7-70A77E2F4602}"/>
              </a:ext>
            </a:extLst>
          </p:cNvPr>
          <p:cNvSpPr/>
          <p:nvPr/>
        </p:nvSpPr>
        <p:spPr>
          <a:xfrm>
            <a:off x="1905918" y="1"/>
            <a:ext cx="10286082" cy="1754325"/>
          </a:xfrm>
          <a:prstGeom prst="rect">
            <a:avLst/>
          </a:prstGeom>
          <a:solidFill>
            <a:srgbClr val="273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65FF985-E09D-427F-B1D0-BF9676BDC5A9}"/>
              </a:ext>
            </a:extLst>
          </p:cNvPr>
          <p:cNvSpPr txBox="1"/>
          <p:nvPr/>
        </p:nvSpPr>
        <p:spPr>
          <a:xfrm>
            <a:off x="1905918" y="0"/>
            <a:ext cx="10286082" cy="1754326"/>
          </a:xfrm>
          <a:prstGeom prst="rect">
            <a:avLst/>
          </a:prstGeom>
          <a:noFill/>
        </p:spPr>
        <p:txBody>
          <a:bodyPr wrap="square" rtlCol="0">
            <a:spAutoFit/>
          </a:bodyPr>
          <a:lstStyle/>
          <a:p>
            <a:pPr algn="r"/>
            <a:r>
              <a:rPr lang="en-GB" sz="5400" b="1" dirty="0">
                <a:solidFill>
                  <a:schemeClr val="bg1"/>
                </a:solidFill>
              </a:rPr>
              <a:t>Class Codes for Year 10 </a:t>
            </a:r>
          </a:p>
          <a:p>
            <a:pPr algn="r"/>
            <a:r>
              <a:rPr lang="en-GB" sz="5400" b="1" dirty="0">
                <a:solidFill>
                  <a:schemeClr val="bg1"/>
                </a:solidFill>
              </a:rPr>
              <a:t>Technology &amp; Design</a:t>
            </a:r>
          </a:p>
        </p:txBody>
      </p:sp>
      <p:pic>
        <p:nvPicPr>
          <p:cNvPr id="6" name="Picture 5" descr="A close up of a sign&#10;&#10;Description automatically generated">
            <a:extLst>
              <a:ext uri="{FF2B5EF4-FFF2-40B4-BE49-F238E27FC236}">
                <a16:creationId xmlns:a16="http://schemas.microsoft.com/office/drawing/2014/main" id="{5AC02CD1-5C83-5541-A46C-5AB7045D7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97" y="178913"/>
            <a:ext cx="1575412" cy="1575412"/>
          </a:xfrm>
          <a:prstGeom prst="rect">
            <a:avLst/>
          </a:prstGeom>
        </p:spPr>
      </p:pic>
      <p:graphicFrame>
        <p:nvGraphicFramePr>
          <p:cNvPr id="5" name="Table 4">
            <a:extLst>
              <a:ext uri="{FF2B5EF4-FFF2-40B4-BE49-F238E27FC236}">
                <a16:creationId xmlns:a16="http://schemas.microsoft.com/office/drawing/2014/main" id="{4588A51F-455E-FC43-8684-BC4DD3817614}"/>
              </a:ext>
            </a:extLst>
          </p:cNvPr>
          <p:cNvGraphicFramePr>
            <a:graphicFrameLocks noGrp="1"/>
          </p:cNvGraphicFramePr>
          <p:nvPr>
            <p:extLst>
              <p:ext uri="{D42A27DB-BD31-4B8C-83A1-F6EECF244321}">
                <p14:modId xmlns:p14="http://schemas.microsoft.com/office/powerpoint/2010/main" val="2810762078"/>
              </p:ext>
            </p:extLst>
          </p:nvPr>
        </p:nvGraphicFramePr>
        <p:xfrm>
          <a:off x="2032000" y="2107792"/>
          <a:ext cx="8128000" cy="4145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21692999"/>
                    </a:ext>
                  </a:extLst>
                </a:gridCol>
                <a:gridCol w="4064000">
                  <a:extLst>
                    <a:ext uri="{9D8B030D-6E8A-4147-A177-3AD203B41FA5}">
                      <a16:colId xmlns:a16="http://schemas.microsoft.com/office/drawing/2014/main" val="1882339823"/>
                    </a:ext>
                  </a:extLst>
                </a:gridCol>
              </a:tblGrid>
              <a:tr h="370840">
                <a:tc>
                  <a:txBody>
                    <a:bodyPr/>
                    <a:lstStyle/>
                    <a:p>
                      <a:pPr algn="ctr"/>
                      <a:r>
                        <a:rPr lang="en-US" sz="2800" dirty="0"/>
                        <a:t>Technology Class</a:t>
                      </a:r>
                    </a:p>
                  </a:txBody>
                  <a:tcPr/>
                </a:tc>
                <a:tc>
                  <a:txBody>
                    <a:bodyPr/>
                    <a:lstStyle/>
                    <a:p>
                      <a:pPr algn="ctr"/>
                      <a:r>
                        <a:rPr lang="en-US" sz="2800" dirty="0"/>
                        <a:t>Class Code</a:t>
                      </a:r>
                    </a:p>
                  </a:txBody>
                  <a:tcPr/>
                </a:tc>
                <a:extLst>
                  <a:ext uri="{0D108BD9-81ED-4DB2-BD59-A6C34878D82A}">
                    <a16:rowId xmlns:a16="http://schemas.microsoft.com/office/drawing/2014/main" val="111102613"/>
                  </a:ext>
                </a:extLst>
              </a:tr>
              <a:tr h="370840">
                <a:tc>
                  <a:txBody>
                    <a:bodyPr/>
                    <a:lstStyle/>
                    <a:p>
                      <a:pPr algn="ctr"/>
                      <a:r>
                        <a:rPr lang="en-US" sz="2800" dirty="0"/>
                        <a:t>10-1 (</a:t>
                      </a:r>
                      <a:r>
                        <a:rPr lang="en-US" sz="2800" dirty="0" err="1"/>
                        <a:t>Mrs</a:t>
                      </a:r>
                      <a:r>
                        <a:rPr lang="en-US" sz="2800" dirty="0"/>
                        <a:t> Convery)</a:t>
                      </a:r>
                    </a:p>
                  </a:txBody>
                  <a:tcPr/>
                </a:tc>
                <a:tc>
                  <a:txBody>
                    <a:bodyPr/>
                    <a:lstStyle/>
                    <a:p>
                      <a:pPr algn="ctr"/>
                      <a:r>
                        <a:rPr lang="en-GB" sz="2800" b="0" i="0" kern="1200" dirty="0">
                          <a:solidFill>
                            <a:schemeClr val="dk1"/>
                          </a:solidFill>
                          <a:effectLst/>
                          <a:latin typeface="+mn-lt"/>
                          <a:ea typeface="+mn-ea"/>
                          <a:cs typeface="+mn-cs"/>
                        </a:rPr>
                        <a:t>s7oxbee</a:t>
                      </a:r>
                    </a:p>
                  </a:txBody>
                  <a:tcPr/>
                </a:tc>
                <a:extLst>
                  <a:ext uri="{0D108BD9-81ED-4DB2-BD59-A6C34878D82A}">
                    <a16:rowId xmlns:a16="http://schemas.microsoft.com/office/drawing/2014/main" val="2181093031"/>
                  </a:ext>
                </a:extLst>
              </a:tr>
              <a:tr h="370840">
                <a:tc>
                  <a:txBody>
                    <a:bodyPr/>
                    <a:lstStyle/>
                    <a:p>
                      <a:pPr algn="ctr"/>
                      <a:r>
                        <a:rPr lang="en-US" sz="2800" dirty="0"/>
                        <a:t>10-2 (Mr. Kelly)</a:t>
                      </a:r>
                    </a:p>
                  </a:txBody>
                  <a:tcPr/>
                </a:tc>
                <a:tc>
                  <a:txBody>
                    <a:bodyPr/>
                    <a:lstStyle/>
                    <a:p>
                      <a:pPr algn="ctr"/>
                      <a:r>
                        <a:rPr lang="en-GB" sz="2800" b="0" i="0" kern="1200" dirty="0" err="1">
                          <a:solidFill>
                            <a:schemeClr val="dk1"/>
                          </a:solidFill>
                          <a:effectLst/>
                          <a:latin typeface="+mn-lt"/>
                          <a:ea typeface="+mn-ea"/>
                          <a:cs typeface="+mn-cs"/>
                        </a:rPr>
                        <a:t>ztsxmwf</a:t>
                      </a:r>
                      <a:endParaRPr lang="en-GB" sz="2800" b="0" i="0" kern="1200" dirty="0">
                        <a:solidFill>
                          <a:schemeClr val="dk1"/>
                        </a:solidFill>
                        <a:effectLst/>
                        <a:latin typeface="+mn-lt"/>
                        <a:ea typeface="+mn-ea"/>
                        <a:cs typeface="+mn-cs"/>
                      </a:endParaRPr>
                    </a:p>
                  </a:txBody>
                  <a:tcPr/>
                </a:tc>
                <a:extLst>
                  <a:ext uri="{0D108BD9-81ED-4DB2-BD59-A6C34878D82A}">
                    <a16:rowId xmlns:a16="http://schemas.microsoft.com/office/drawing/2014/main" val="2757026746"/>
                  </a:ext>
                </a:extLst>
              </a:tr>
              <a:tr h="370840">
                <a:tc>
                  <a:txBody>
                    <a:bodyPr/>
                    <a:lstStyle/>
                    <a:p>
                      <a:pPr algn="ctr"/>
                      <a:r>
                        <a:rPr lang="en-US" sz="2800" dirty="0"/>
                        <a:t>10-3 (</a:t>
                      </a:r>
                      <a:r>
                        <a:rPr lang="en-US" sz="2800" dirty="0" err="1"/>
                        <a:t>Mrs</a:t>
                      </a:r>
                      <a:r>
                        <a:rPr lang="en-US" sz="2800" dirty="0"/>
                        <a:t> Convery)</a:t>
                      </a:r>
                    </a:p>
                  </a:txBody>
                  <a:tcPr/>
                </a:tc>
                <a:tc>
                  <a:txBody>
                    <a:bodyPr/>
                    <a:lstStyle/>
                    <a:p>
                      <a:pPr algn="ctr"/>
                      <a:r>
                        <a:rPr lang="en-GB" sz="2800" b="0" i="0" kern="1200" dirty="0">
                          <a:solidFill>
                            <a:schemeClr val="dk1"/>
                          </a:solidFill>
                          <a:effectLst/>
                          <a:latin typeface="+mn-lt"/>
                          <a:ea typeface="+mn-ea"/>
                          <a:cs typeface="+mn-cs"/>
                        </a:rPr>
                        <a:t>nfl5lhz</a:t>
                      </a:r>
                      <a:endParaRPr lang="en-US" sz="4000" dirty="0"/>
                    </a:p>
                  </a:txBody>
                  <a:tcPr/>
                </a:tc>
                <a:extLst>
                  <a:ext uri="{0D108BD9-81ED-4DB2-BD59-A6C34878D82A}">
                    <a16:rowId xmlns:a16="http://schemas.microsoft.com/office/drawing/2014/main" val="572800716"/>
                  </a:ext>
                </a:extLst>
              </a:tr>
              <a:tr h="370840">
                <a:tc>
                  <a:txBody>
                    <a:bodyPr/>
                    <a:lstStyle/>
                    <a:p>
                      <a:pPr algn="ctr"/>
                      <a:r>
                        <a:rPr lang="en-US" sz="2800" dirty="0"/>
                        <a:t>10-4 (Mr. Kelly)</a:t>
                      </a:r>
                    </a:p>
                  </a:txBody>
                  <a:tcPr/>
                </a:tc>
                <a:tc>
                  <a:txBody>
                    <a:bodyPr/>
                    <a:lstStyle/>
                    <a:p>
                      <a:pPr algn="ctr"/>
                      <a:r>
                        <a:rPr lang="en-GB" sz="2800" b="0" i="0" kern="1200" dirty="0" err="1">
                          <a:solidFill>
                            <a:schemeClr val="dk1"/>
                          </a:solidFill>
                          <a:effectLst/>
                          <a:latin typeface="+mn-lt"/>
                          <a:ea typeface="+mn-ea"/>
                          <a:cs typeface="+mn-cs"/>
                        </a:rPr>
                        <a:t>xzgmawe</a:t>
                      </a:r>
                      <a:endParaRPr lang="en-GB" sz="2800" b="0" i="0" kern="1200" dirty="0">
                        <a:solidFill>
                          <a:schemeClr val="dk1"/>
                        </a:solidFill>
                        <a:effectLst/>
                        <a:latin typeface="+mn-lt"/>
                        <a:ea typeface="+mn-ea"/>
                        <a:cs typeface="+mn-cs"/>
                      </a:endParaRPr>
                    </a:p>
                  </a:txBody>
                  <a:tcPr/>
                </a:tc>
                <a:extLst>
                  <a:ext uri="{0D108BD9-81ED-4DB2-BD59-A6C34878D82A}">
                    <a16:rowId xmlns:a16="http://schemas.microsoft.com/office/drawing/2014/main" val="2201342775"/>
                  </a:ext>
                </a:extLst>
              </a:tr>
              <a:tr h="370840">
                <a:tc>
                  <a:txBody>
                    <a:bodyPr/>
                    <a:lstStyle/>
                    <a:p>
                      <a:pPr algn="ctr"/>
                      <a:r>
                        <a:rPr lang="en-US" sz="2800" dirty="0"/>
                        <a:t>10CT (</a:t>
                      </a:r>
                      <a:r>
                        <a:rPr lang="en-US" sz="2800" dirty="0" err="1"/>
                        <a:t>Mrs</a:t>
                      </a:r>
                      <a:r>
                        <a:rPr lang="en-US" sz="2800" dirty="0"/>
                        <a:t> Convery)</a:t>
                      </a:r>
                    </a:p>
                  </a:txBody>
                  <a:tcPr/>
                </a:tc>
                <a:tc>
                  <a:txBody>
                    <a:bodyPr/>
                    <a:lstStyle/>
                    <a:p>
                      <a:pPr algn="ctr"/>
                      <a:r>
                        <a:rPr lang="en-GB" sz="2800" b="0" i="0" kern="1200" dirty="0">
                          <a:solidFill>
                            <a:schemeClr val="dk1"/>
                          </a:solidFill>
                          <a:effectLst/>
                          <a:latin typeface="+mn-lt"/>
                          <a:ea typeface="+mn-ea"/>
                          <a:cs typeface="+mn-cs"/>
                        </a:rPr>
                        <a:t>rg4njo7</a:t>
                      </a:r>
                    </a:p>
                  </a:txBody>
                  <a:tcPr/>
                </a:tc>
                <a:extLst>
                  <a:ext uri="{0D108BD9-81ED-4DB2-BD59-A6C34878D82A}">
                    <a16:rowId xmlns:a16="http://schemas.microsoft.com/office/drawing/2014/main" val="10706370"/>
                  </a:ext>
                </a:extLst>
              </a:tr>
              <a:tr h="370840">
                <a:tc>
                  <a:txBody>
                    <a:bodyPr/>
                    <a:lstStyle/>
                    <a:p>
                      <a:pPr algn="ctr"/>
                      <a:r>
                        <a:rPr lang="en-US" sz="2800" dirty="0"/>
                        <a:t>10RS (Mr. Mc </a:t>
                      </a:r>
                      <a:r>
                        <a:rPr lang="en-US" sz="2800" dirty="0" err="1"/>
                        <a:t>Goldrick</a:t>
                      </a:r>
                      <a:r>
                        <a:rPr lang="en-US" sz="2800" dirty="0"/>
                        <a:t>)</a:t>
                      </a:r>
                    </a:p>
                  </a:txBody>
                  <a:tcPr/>
                </a:tc>
                <a:tc>
                  <a:txBody>
                    <a:bodyPr/>
                    <a:lstStyle/>
                    <a:p>
                      <a:pPr algn="ctr"/>
                      <a:r>
                        <a:rPr lang="en-GB" sz="2800" b="0" i="0" kern="1200" dirty="0" err="1">
                          <a:solidFill>
                            <a:schemeClr val="dk1"/>
                          </a:solidFill>
                          <a:effectLst/>
                          <a:latin typeface="+mn-lt"/>
                          <a:ea typeface="+mn-ea"/>
                          <a:cs typeface="+mn-cs"/>
                        </a:rPr>
                        <a:t>ligvguc</a:t>
                      </a:r>
                      <a:endParaRPr lang="en-US" sz="4000" dirty="0"/>
                    </a:p>
                  </a:txBody>
                  <a:tcPr/>
                </a:tc>
                <a:extLst>
                  <a:ext uri="{0D108BD9-81ED-4DB2-BD59-A6C34878D82A}">
                    <a16:rowId xmlns:a16="http://schemas.microsoft.com/office/drawing/2014/main" val="266549524"/>
                  </a:ext>
                </a:extLst>
              </a:tr>
              <a:tr h="370840">
                <a:tc>
                  <a:txBody>
                    <a:bodyPr/>
                    <a:lstStyle/>
                    <a:p>
                      <a:pPr algn="ctr"/>
                      <a:r>
                        <a:rPr lang="en-US" sz="2800" dirty="0"/>
                        <a:t>10CF (Mr. Kelly)</a:t>
                      </a:r>
                    </a:p>
                  </a:txBody>
                  <a:tcPr/>
                </a:tc>
                <a:tc>
                  <a:txBody>
                    <a:bodyPr/>
                    <a:lstStyle/>
                    <a:p>
                      <a:pPr algn="ctr"/>
                      <a:r>
                        <a:rPr lang="en-GB" sz="2800" b="0" i="0" kern="1200" dirty="0" err="1">
                          <a:solidFill>
                            <a:schemeClr val="dk1"/>
                          </a:solidFill>
                          <a:effectLst/>
                          <a:latin typeface="+mn-lt"/>
                          <a:ea typeface="+mn-ea"/>
                          <a:cs typeface="+mn-cs"/>
                        </a:rPr>
                        <a:t>qjpujda</a:t>
                      </a:r>
                      <a:endParaRPr lang="en-GB" sz="2800" b="0" i="0" kern="1200" dirty="0">
                        <a:solidFill>
                          <a:schemeClr val="dk1"/>
                        </a:solidFill>
                        <a:effectLst/>
                        <a:latin typeface="+mn-lt"/>
                        <a:ea typeface="+mn-ea"/>
                        <a:cs typeface="+mn-cs"/>
                      </a:endParaRPr>
                    </a:p>
                  </a:txBody>
                  <a:tcPr/>
                </a:tc>
                <a:extLst>
                  <a:ext uri="{0D108BD9-81ED-4DB2-BD59-A6C34878D82A}">
                    <a16:rowId xmlns:a16="http://schemas.microsoft.com/office/drawing/2014/main" val="1497812189"/>
                  </a:ext>
                </a:extLst>
              </a:tr>
            </a:tbl>
          </a:graphicData>
        </a:graphic>
      </p:graphicFrame>
      <p:pic>
        <p:nvPicPr>
          <p:cNvPr id="7" name="Picture 6">
            <a:extLst>
              <a:ext uri="{FF2B5EF4-FFF2-40B4-BE49-F238E27FC236}">
                <a16:creationId xmlns:a16="http://schemas.microsoft.com/office/drawing/2014/main" id="{6F1BB4E3-7418-D242-B490-4BE8FAA0113E}"/>
              </a:ext>
            </a:extLst>
          </p:cNvPr>
          <p:cNvPicPr>
            <a:picLocks noChangeAspect="1"/>
          </p:cNvPicPr>
          <p:nvPr/>
        </p:nvPicPr>
        <p:blipFill>
          <a:blip r:embed="rId3"/>
          <a:stretch>
            <a:fillRect/>
          </a:stretch>
        </p:blipFill>
        <p:spPr>
          <a:xfrm>
            <a:off x="10291144" y="5376230"/>
            <a:ext cx="1900855" cy="1481769"/>
          </a:xfrm>
          <a:prstGeom prst="rect">
            <a:avLst/>
          </a:prstGeom>
        </p:spPr>
      </p:pic>
    </p:spTree>
    <p:extLst>
      <p:ext uri="{BB962C8B-B14F-4D97-AF65-F5344CB8AC3E}">
        <p14:creationId xmlns:p14="http://schemas.microsoft.com/office/powerpoint/2010/main" val="3342416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CFD806-4396-4CDD-8C77-EA94B7ADD46E}"/>
              </a:ext>
            </a:extLst>
          </p:cNvPr>
          <p:cNvSpPr txBox="1"/>
          <p:nvPr/>
        </p:nvSpPr>
        <p:spPr>
          <a:xfrm>
            <a:off x="125767" y="486792"/>
            <a:ext cx="346229" cy="5632311"/>
          </a:xfrm>
          <a:prstGeom prst="rect">
            <a:avLst/>
          </a:prstGeom>
          <a:noFill/>
        </p:spPr>
        <p:txBody>
          <a:bodyPr wrap="square" rtlCol="0">
            <a:spAutoFit/>
          </a:bodyPr>
          <a:lstStyle/>
          <a:p>
            <a:pPr algn="ctr"/>
            <a:r>
              <a:rPr lang="en-GB" sz="2400" dirty="0"/>
              <a:t>Aesthetic</a:t>
            </a:r>
          </a:p>
          <a:p>
            <a:pPr algn="ctr"/>
            <a:r>
              <a:rPr lang="en-GB" sz="2400" dirty="0"/>
              <a:t> Space</a:t>
            </a:r>
          </a:p>
        </p:txBody>
      </p:sp>
    </p:spTree>
    <p:extLst>
      <p:ext uri="{BB962C8B-B14F-4D97-AF65-F5344CB8AC3E}">
        <p14:creationId xmlns:p14="http://schemas.microsoft.com/office/powerpoint/2010/main" val="260384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44B0A-0DF4-4988-8758-A7254A415FD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a14:imgEffect>
                    <a14:imgEffect>
                      <a14:saturation sat="66000"/>
                    </a14:imgEffect>
                  </a14:imgLayer>
                </a14:imgProps>
              </a:ext>
            </a:extLst>
          </a:blip>
          <a:srcRect t="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9ACD99D-7853-4059-9E0F-BCD0791E0595}"/>
              </a:ext>
            </a:extLst>
          </p:cNvPr>
          <p:cNvSpPr/>
          <p:nvPr/>
        </p:nvSpPr>
        <p:spPr>
          <a:xfrm>
            <a:off x="0" y="400816"/>
            <a:ext cx="12213219" cy="2261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19596A3-6D76-446A-AA55-15AAA822FACB}"/>
              </a:ext>
            </a:extLst>
          </p:cNvPr>
          <p:cNvSpPr txBox="1"/>
          <p:nvPr/>
        </p:nvSpPr>
        <p:spPr>
          <a:xfrm>
            <a:off x="21220" y="608167"/>
            <a:ext cx="12191999" cy="1846659"/>
          </a:xfrm>
          <a:prstGeom prst="rect">
            <a:avLst/>
          </a:prstGeom>
          <a:noFill/>
        </p:spPr>
        <p:txBody>
          <a:bodyPr wrap="square" rtlCol="0">
            <a:spAutoFit/>
          </a:bodyPr>
          <a:lstStyle/>
          <a:p>
            <a:r>
              <a:rPr lang="en-GB" sz="2400" dirty="0"/>
              <a:t>Product Design</a:t>
            </a:r>
          </a:p>
          <a:p>
            <a:r>
              <a:rPr lang="en-GB" dirty="0"/>
              <a:t>Task 1: Create a mood board about chairs it should have at least 12 images collaged together (see sample) you need to think about different material and styles. </a:t>
            </a:r>
          </a:p>
          <a:p>
            <a:endParaRPr lang="en-GB" dirty="0"/>
          </a:p>
          <a:p>
            <a:r>
              <a:rPr lang="en-GB" dirty="0"/>
              <a:t>Try adding in a variety of adjectives when doing your research. Adding “weird” or “interesting” or “colourful” before your search will change the results.</a:t>
            </a:r>
          </a:p>
        </p:txBody>
      </p:sp>
    </p:spTree>
    <p:extLst>
      <p:ext uri="{BB962C8B-B14F-4D97-AF65-F5344CB8AC3E}">
        <p14:creationId xmlns:p14="http://schemas.microsoft.com/office/powerpoint/2010/main" val="37557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62636B2-90D7-459B-86EE-255FA0233DF1}"/>
              </a:ext>
            </a:extLst>
          </p:cNvPr>
          <p:cNvPicPr>
            <a:picLocks noChangeAspect="1"/>
          </p:cNvPicPr>
          <p:nvPr/>
        </p:nvPicPr>
        <p:blipFill>
          <a:blip r:embed="rId2"/>
          <a:stretch>
            <a:fillRect/>
          </a:stretch>
        </p:blipFill>
        <p:spPr>
          <a:xfrm>
            <a:off x="5192263" y="3444576"/>
            <a:ext cx="1652879" cy="1735900"/>
          </a:xfrm>
          <a:prstGeom prst="rect">
            <a:avLst/>
          </a:prstGeom>
        </p:spPr>
      </p:pic>
      <p:pic>
        <p:nvPicPr>
          <p:cNvPr id="10" name="Picture 9">
            <a:extLst>
              <a:ext uri="{FF2B5EF4-FFF2-40B4-BE49-F238E27FC236}">
                <a16:creationId xmlns:a16="http://schemas.microsoft.com/office/drawing/2014/main" id="{09FCD265-2311-4656-AF9D-E9D35E237ECF}"/>
              </a:ext>
            </a:extLst>
          </p:cNvPr>
          <p:cNvPicPr>
            <a:picLocks noChangeAspect="1"/>
          </p:cNvPicPr>
          <p:nvPr/>
        </p:nvPicPr>
        <p:blipFill>
          <a:blip r:embed="rId3"/>
          <a:stretch>
            <a:fillRect/>
          </a:stretch>
        </p:blipFill>
        <p:spPr>
          <a:xfrm>
            <a:off x="5761964" y="5220376"/>
            <a:ext cx="2564719" cy="1442401"/>
          </a:xfrm>
          <a:prstGeom prst="rect">
            <a:avLst/>
          </a:prstGeom>
        </p:spPr>
      </p:pic>
      <p:pic>
        <p:nvPicPr>
          <p:cNvPr id="9" name="Picture 8">
            <a:extLst>
              <a:ext uri="{FF2B5EF4-FFF2-40B4-BE49-F238E27FC236}">
                <a16:creationId xmlns:a16="http://schemas.microsoft.com/office/drawing/2014/main" id="{52FE71D4-02BF-4E88-93DB-318C1EEB1B86}"/>
              </a:ext>
            </a:extLst>
          </p:cNvPr>
          <p:cNvPicPr>
            <a:picLocks noChangeAspect="1"/>
          </p:cNvPicPr>
          <p:nvPr/>
        </p:nvPicPr>
        <p:blipFill>
          <a:blip r:embed="rId4"/>
          <a:stretch>
            <a:fillRect/>
          </a:stretch>
        </p:blipFill>
        <p:spPr>
          <a:xfrm>
            <a:off x="369779" y="4099438"/>
            <a:ext cx="1945372" cy="2503725"/>
          </a:xfrm>
          <a:prstGeom prst="rect">
            <a:avLst/>
          </a:prstGeom>
        </p:spPr>
      </p:pic>
      <p:pic>
        <p:nvPicPr>
          <p:cNvPr id="1026" name="Picture 2" descr="Image result for chair design">
            <a:extLst>
              <a:ext uri="{FF2B5EF4-FFF2-40B4-BE49-F238E27FC236}">
                <a16:creationId xmlns:a16="http://schemas.microsoft.com/office/drawing/2014/main" id="{1A9FB2C3-77C1-4B67-ABD7-827F2098C3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29" t="9085" r="4294" b="4307"/>
          <a:stretch/>
        </p:blipFill>
        <p:spPr bwMode="auto">
          <a:xfrm>
            <a:off x="6125659" y="252772"/>
            <a:ext cx="1727200" cy="1756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B7CC95-E7D0-47DE-9946-47FB61A17688}"/>
              </a:ext>
            </a:extLst>
          </p:cNvPr>
          <p:cNvSpPr txBox="1"/>
          <p:nvPr/>
        </p:nvSpPr>
        <p:spPr>
          <a:xfrm>
            <a:off x="2581380" y="2300604"/>
            <a:ext cx="6633028" cy="769441"/>
          </a:xfrm>
          <a:prstGeom prst="rect">
            <a:avLst/>
          </a:prstGeom>
          <a:noFill/>
        </p:spPr>
        <p:txBody>
          <a:bodyPr wrap="square" rtlCol="0">
            <a:spAutoFit/>
          </a:bodyPr>
          <a:lstStyle/>
          <a:p>
            <a:pPr algn="ctr"/>
            <a:r>
              <a:rPr lang="en-GB" sz="4400" dirty="0">
                <a:latin typeface="Century Gothic" panose="020B0502020202020204" pitchFamily="34" charset="0"/>
              </a:rPr>
              <a:t>Chair Design</a:t>
            </a:r>
          </a:p>
        </p:txBody>
      </p:sp>
      <p:pic>
        <p:nvPicPr>
          <p:cNvPr id="5" name="Picture 4">
            <a:extLst>
              <a:ext uri="{FF2B5EF4-FFF2-40B4-BE49-F238E27FC236}">
                <a16:creationId xmlns:a16="http://schemas.microsoft.com/office/drawing/2014/main" id="{4B2994F9-53FD-4EB2-84AE-15510549896C}"/>
              </a:ext>
            </a:extLst>
          </p:cNvPr>
          <p:cNvPicPr>
            <a:picLocks noChangeAspect="1"/>
          </p:cNvPicPr>
          <p:nvPr/>
        </p:nvPicPr>
        <p:blipFill rotWithShape="1">
          <a:blip r:embed="rId6"/>
          <a:srcRect l="900" t="8410" r="900" b="10564"/>
          <a:stretch/>
        </p:blipFill>
        <p:spPr>
          <a:xfrm>
            <a:off x="460159" y="182190"/>
            <a:ext cx="1960714" cy="1617785"/>
          </a:xfrm>
          <a:prstGeom prst="rect">
            <a:avLst/>
          </a:prstGeom>
        </p:spPr>
      </p:pic>
      <p:pic>
        <p:nvPicPr>
          <p:cNvPr id="6" name="Picture 5">
            <a:extLst>
              <a:ext uri="{FF2B5EF4-FFF2-40B4-BE49-F238E27FC236}">
                <a16:creationId xmlns:a16="http://schemas.microsoft.com/office/drawing/2014/main" id="{E5F9593F-AAF8-4DB4-A9D7-86418E637533}"/>
              </a:ext>
            </a:extLst>
          </p:cNvPr>
          <p:cNvPicPr>
            <a:picLocks noChangeAspect="1"/>
          </p:cNvPicPr>
          <p:nvPr/>
        </p:nvPicPr>
        <p:blipFill rotWithShape="1">
          <a:blip r:embed="rId7"/>
          <a:srcRect l="55157" t="8911" r="7568" b="8171"/>
          <a:stretch/>
        </p:blipFill>
        <p:spPr>
          <a:xfrm>
            <a:off x="10251004" y="177837"/>
            <a:ext cx="1689562" cy="2505652"/>
          </a:xfrm>
          <a:prstGeom prst="rect">
            <a:avLst/>
          </a:prstGeom>
        </p:spPr>
      </p:pic>
      <p:pic>
        <p:nvPicPr>
          <p:cNvPr id="7" name="Picture 6">
            <a:extLst>
              <a:ext uri="{FF2B5EF4-FFF2-40B4-BE49-F238E27FC236}">
                <a16:creationId xmlns:a16="http://schemas.microsoft.com/office/drawing/2014/main" id="{B23BDBB2-D266-46B5-8447-440AE2126978}"/>
              </a:ext>
            </a:extLst>
          </p:cNvPr>
          <p:cNvPicPr>
            <a:picLocks noChangeAspect="1"/>
          </p:cNvPicPr>
          <p:nvPr/>
        </p:nvPicPr>
        <p:blipFill rotWithShape="1">
          <a:blip r:embed="rId8"/>
          <a:srcRect l="12025" t="5452" r="10973" b="3685"/>
          <a:stretch/>
        </p:blipFill>
        <p:spPr>
          <a:xfrm>
            <a:off x="398032" y="2127809"/>
            <a:ext cx="1546451" cy="1793630"/>
          </a:xfrm>
          <a:prstGeom prst="rect">
            <a:avLst/>
          </a:prstGeom>
        </p:spPr>
      </p:pic>
      <p:pic>
        <p:nvPicPr>
          <p:cNvPr id="8" name="Picture 7">
            <a:extLst>
              <a:ext uri="{FF2B5EF4-FFF2-40B4-BE49-F238E27FC236}">
                <a16:creationId xmlns:a16="http://schemas.microsoft.com/office/drawing/2014/main" id="{45146A73-69F6-4E7C-90F0-14715D1C4476}"/>
              </a:ext>
            </a:extLst>
          </p:cNvPr>
          <p:cNvPicPr>
            <a:picLocks noChangeAspect="1"/>
          </p:cNvPicPr>
          <p:nvPr/>
        </p:nvPicPr>
        <p:blipFill rotWithShape="1">
          <a:blip r:embed="rId9"/>
          <a:srcRect l="9813" t="12244" r="11236" b="9528"/>
          <a:stretch/>
        </p:blipFill>
        <p:spPr>
          <a:xfrm>
            <a:off x="9634418" y="2955165"/>
            <a:ext cx="2460507" cy="1560295"/>
          </a:xfrm>
          <a:prstGeom prst="rect">
            <a:avLst/>
          </a:prstGeom>
        </p:spPr>
      </p:pic>
      <p:pic>
        <p:nvPicPr>
          <p:cNvPr id="11" name="Picture 10">
            <a:extLst>
              <a:ext uri="{FF2B5EF4-FFF2-40B4-BE49-F238E27FC236}">
                <a16:creationId xmlns:a16="http://schemas.microsoft.com/office/drawing/2014/main" id="{55831518-2132-4D6D-8753-9BCB18F7A310}"/>
              </a:ext>
            </a:extLst>
          </p:cNvPr>
          <p:cNvPicPr>
            <a:picLocks noChangeAspect="1"/>
          </p:cNvPicPr>
          <p:nvPr/>
        </p:nvPicPr>
        <p:blipFill>
          <a:blip r:embed="rId10"/>
          <a:stretch>
            <a:fillRect/>
          </a:stretch>
        </p:blipFill>
        <p:spPr>
          <a:xfrm>
            <a:off x="10561932" y="4787136"/>
            <a:ext cx="1429943" cy="1816027"/>
          </a:xfrm>
          <a:prstGeom prst="rect">
            <a:avLst/>
          </a:prstGeom>
        </p:spPr>
      </p:pic>
      <p:pic>
        <p:nvPicPr>
          <p:cNvPr id="12" name="Picture 11">
            <a:extLst>
              <a:ext uri="{FF2B5EF4-FFF2-40B4-BE49-F238E27FC236}">
                <a16:creationId xmlns:a16="http://schemas.microsoft.com/office/drawing/2014/main" id="{B3D8E5BC-A05F-4ABF-BD5D-198A20B63987}"/>
              </a:ext>
            </a:extLst>
          </p:cNvPr>
          <p:cNvPicPr>
            <a:picLocks noChangeAspect="1"/>
          </p:cNvPicPr>
          <p:nvPr/>
        </p:nvPicPr>
        <p:blipFill rotWithShape="1">
          <a:blip r:embed="rId11"/>
          <a:srcRect t="27495"/>
          <a:stretch/>
        </p:blipFill>
        <p:spPr>
          <a:xfrm>
            <a:off x="8292568" y="4397058"/>
            <a:ext cx="2083289" cy="2265719"/>
          </a:xfrm>
          <a:prstGeom prst="rect">
            <a:avLst/>
          </a:prstGeom>
        </p:spPr>
      </p:pic>
      <p:pic>
        <p:nvPicPr>
          <p:cNvPr id="13" name="Picture 12">
            <a:extLst>
              <a:ext uri="{FF2B5EF4-FFF2-40B4-BE49-F238E27FC236}">
                <a16:creationId xmlns:a16="http://schemas.microsoft.com/office/drawing/2014/main" id="{448D23B8-9FBF-4522-A55F-F5E653CCA173}"/>
              </a:ext>
            </a:extLst>
          </p:cNvPr>
          <p:cNvPicPr>
            <a:picLocks noChangeAspect="1"/>
          </p:cNvPicPr>
          <p:nvPr/>
        </p:nvPicPr>
        <p:blipFill rotWithShape="1">
          <a:blip r:embed="rId12"/>
          <a:srcRect l="9350" t="13123" r="10930" b="9629"/>
          <a:stretch/>
        </p:blipFill>
        <p:spPr>
          <a:xfrm>
            <a:off x="8129051" y="359580"/>
            <a:ext cx="1845761" cy="1788571"/>
          </a:xfrm>
          <a:prstGeom prst="rect">
            <a:avLst/>
          </a:prstGeom>
        </p:spPr>
      </p:pic>
      <p:pic>
        <p:nvPicPr>
          <p:cNvPr id="14" name="Picture 13">
            <a:extLst>
              <a:ext uri="{FF2B5EF4-FFF2-40B4-BE49-F238E27FC236}">
                <a16:creationId xmlns:a16="http://schemas.microsoft.com/office/drawing/2014/main" id="{5E439FF0-277C-4193-B7EF-80984B034F7C}"/>
              </a:ext>
            </a:extLst>
          </p:cNvPr>
          <p:cNvPicPr>
            <a:picLocks noChangeAspect="1"/>
          </p:cNvPicPr>
          <p:nvPr/>
        </p:nvPicPr>
        <p:blipFill rotWithShape="1">
          <a:blip r:embed="rId13"/>
          <a:srcRect l="8504" r="8820"/>
          <a:stretch/>
        </p:blipFill>
        <p:spPr>
          <a:xfrm>
            <a:off x="6635820" y="3404675"/>
            <a:ext cx="1625972" cy="1966667"/>
          </a:xfrm>
          <a:prstGeom prst="rect">
            <a:avLst/>
          </a:prstGeom>
        </p:spPr>
      </p:pic>
      <p:pic>
        <p:nvPicPr>
          <p:cNvPr id="15" name="Picture 14">
            <a:extLst>
              <a:ext uri="{FF2B5EF4-FFF2-40B4-BE49-F238E27FC236}">
                <a16:creationId xmlns:a16="http://schemas.microsoft.com/office/drawing/2014/main" id="{E9BF5AA7-5628-4EA9-ACD0-8E3DE9CB9016}"/>
              </a:ext>
            </a:extLst>
          </p:cNvPr>
          <p:cNvPicPr>
            <a:picLocks noChangeAspect="1"/>
          </p:cNvPicPr>
          <p:nvPr/>
        </p:nvPicPr>
        <p:blipFill rotWithShape="1">
          <a:blip r:embed="rId14"/>
          <a:srcRect l="10958" t="17354" r="16762" b="9841"/>
          <a:stretch/>
        </p:blipFill>
        <p:spPr>
          <a:xfrm>
            <a:off x="4608898" y="310730"/>
            <a:ext cx="1363539" cy="1855402"/>
          </a:xfrm>
          <a:prstGeom prst="rect">
            <a:avLst/>
          </a:prstGeom>
        </p:spPr>
      </p:pic>
      <p:pic>
        <p:nvPicPr>
          <p:cNvPr id="16" name="Picture 15">
            <a:extLst>
              <a:ext uri="{FF2B5EF4-FFF2-40B4-BE49-F238E27FC236}">
                <a16:creationId xmlns:a16="http://schemas.microsoft.com/office/drawing/2014/main" id="{7E1BFEA5-A32B-419F-ABB9-A60CE875095B}"/>
              </a:ext>
            </a:extLst>
          </p:cNvPr>
          <p:cNvPicPr>
            <a:picLocks noChangeAspect="1"/>
          </p:cNvPicPr>
          <p:nvPr/>
        </p:nvPicPr>
        <p:blipFill rotWithShape="1">
          <a:blip r:embed="rId15"/>
          <a:srcRect l="20669" t="4770" r="20706" b="4077"/>
          <a:stretch/>
        </p:blipFill>
        <p:spPr>
          <a:xfrm>
            <a:off x="3913346" y="3373199"/>
            <a:ext cx="1391103" cy="1362642"/>
          </a:xfrm>
          <a:prstGeom prst="rect">
            <a:avLst/>
          </a:prstGeom>
        </p:spPr>
      </p:pic>
      <p:pic>
        <p:nvPicPr>
          <p:cNvPr id="17" name="Picture 16">
            <a:extLst>
              <a:ext uri="{FF2B5EF4-FFF2-40B4-BE49-F238E27FC236}">
                <a16:creationId xmlns:a16="http://schemas.microsoft.com/office/drawing/2014/main" id="{9FA5DD30-1779-4800-B990-6D8F4ED58CDD}"/>
              </a:ext>
            </a:extLst>
          </p:cNvPr>
          <p:cNvPicPr>
            <a:picLocks noChangeAspect="1"/>
          </p:cNvPicPr>
          <p:nvPr/>
        </p:nvPicPr>
        <p:blipFill rotWithShape="1">
          <a:blip r:embed="rId16"/>
          <a:srcRect l="14391" t="7258" r="13325" b="10006"/>
          <a:stretch/>
        </p:blipFill>
        <p:spPr>
          <a:xfrm>
            <a:off x="1914242" y="2050800"/>
            <a:ext cx="2049852" cy="2346257"/>
          </a:xfrm>
          <a:prstGeom prst="rect">
            <a:avLst/>
          </a:prstGeom>
        </p:spPr>
      </p:pic>
      <p:pic>
        <p:nvPicPr>
          <p:cNvPr id="18" name="Picture 17">
            <a:extLst>
              <a:ext uri="{FF2B5EF4-FFF2-40B4-BE49-F238E27FC236}">
                <a16:creationId xmlns:a16="http://schemas.microsoft.com/office/drawing/2014/main" id="{39C0DC42-AFDE-4B89-B8B9-226017492BB0}"/>
              </a:ext>
            </a:extLst>
          </p:cNvPr>
          <p:cNvPicPr>
            <a:picLocks noChangeAspect="1"/>
          </p:cNvPicPr>
          <p:nvPr/>
        </p:nvPicPr>
        <p:blipFill>
          <a:blip r:embed="rId17"/>
          <a:stretch>
            <a:fillRect/>
          </a:stretch>
        </p:blipFill>
        <p:spPr>
          <a:xfrm>
            <a:off x="2724589" y="4807199"/>
            <a:ext cx="2944337" cy="1950623"/>
          </a:xfrm>
          <a:prstGeom prst="rect">
            <a:avLst/>
          </a:prstGeom>
        </p:spPr>
      </p:pic>
      <p:pic>
        <p:nvPicPr>
          <p:cNvPr id="19" name="Picture 18">
            <a:extLst>
              <a:ext uri="{FF2B5EF4-FFF2-40B4-BE49-F238E27FC236}">
                <a16:creationId xmlns:a16="http://schemas.microsoft.com/office/drawing/2014/main" id="{42228C4D-AE82-4E89-84B2-41AC76D92B09}"/>
              </a:ext>
            </a:extLst>
          </p:cNvPr>
          <p:cNvPicPr>
            <a:picLocks noChangeAspect="1"/>
          </p:cNvPicPr>
          <p:nvPr/>
        </p:nvPicPr>
        <p:blipFill rotWithShape="1">
          <a:blip r:embed="rId18"/>
          <a:srcRect l="12768" t="10447" r="13387" b="11639"/>
          <a:stretch/>
        </p:blipFill>
        <p:spPr>
          <a:xfrm>
            <a:off x="2858304" y="177837"/>
            <a:ext cx="1387131" cy="1837421"/>
          </a:xfrm>
          <a:prstGeom prst="rect">
            <a:avLst/>
          </a:prstGeom>
        </p:spPr>
      </p:pic>
      <p:pic>
        <p:nvPicPr>
          <p:cNvPr id="21" name="Picture 20">
            <a:extLst>
              <a:ext uri="{FF2B5EF4-FFF2-40B4-BE49-F238E27FC236}">
                <a16:creationId xmlns:a16="http://schemas.microsoft.com/office/drawing/2014/main" id="{C10130EE-93AD-4453-AC1B-92C91224C799}"/>
              </a:ext>
            </a:extLst>
          </p:cNvPr>
          <p:cNvPicPr>
            <a:picLocks noChangeAspect="1"/>
          </p:cNvPicPr>
          <p:nvPr/>
        </p:nvPicPr>
        <p:blipFill rotWithShape="1">
          <a:blip r:embed="rId19"/>
          <a:srcRect l="11374" t="5328" r="8759" b="13970"/>
          <a:stretch/>
        </p:blipFill>
        <p:spPr>
          <a:xfrm>
            <a:off x="8040172" y="2372155"/>
            <a:ext cx="1391103" cy="1756732"/>
          </a:xfrm>
          <a:prstGeom prst="rect">
            <a:avLst/>
          </a:prstGeom>
        </p:spPr>
      </p:pic>
    </p:spTree>
    <p:extLst>
      <p:ext uri="{BB962C8B-B14F-4D97-AF65-F5344CB8AC3E}">
        <p14:creationId xmlns:p14="http://schemas.microsoft.com/office/powerpoint/2010/main" val="54587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9E55B3-92F2-484F-8F47-C12AC65567F0}"/>
              </a:ext>
            </a:extLst>
          </p:cNvPr>
          <p:cNvSpPr txBox="1"/>
          <p:nvPr/>
        </p:nvSpPr>
        <p:spPr>
          <a:xfrm>
            <a:off x="150471" y="117693"/>
            <a:ext cx="671331" cy="6740307"/>
          </a:xfrm>
          <a:prstGeom prst="rect">
            <a:avLst/>
          </a:prstGeom>
          <a:noFill/>
        </p:spPr>
        <p:txBody>
          <a:bodyPr wrap="square" rtlCol="0">
            <a:spAutoFit/>
          </a:bodyPr>
          <a:lstStyle/>
          <a:p>
            <a:pPr algn="ctr"/>
            <a:r>
              <a:rPr lang="en-GB" sz="4800" dirty="0" err="1"/>
              <a:t>Moodboard</a:t>
            </a:r>
            <a:endParaRPr lang="en-GB" sz="4800" dirty="0"/>
          </a:p>
        </p:txBody>
      </p:sp>
    </p:spTree>
    <p:extLst>
      <p:ext uri="{BB962C8B-B14F-4D97-AF65-F5344CB8AC3E}">
        <p14:creationId xmlns:p14="http://schemas.microsoft.com/office/powerpoint/2010/main" val="294166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44B0A-0DF4-4988-8758-A7254A415FDA}"/>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artisticCutout/>
                    </a14:imgEffect>
                    <a14:imgEffect>
                      <a14:saturation sat="66000"/>
                    </a14:imgEffect>
                  </a14:imgLayer>
                </a14:imgProps>
              </a:ext>
            </a:extLst>
          </a:blip>
          <a:srcRect t="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9ACD99D-7853-4059-9E0F-BCD0791E0595}"/>
              </a:ext>
            </a:extLst>
          </p:cNvPr>
          <p:cNvSpPr/>
          <p:nvPr/>
        </p:nvSpPr>
        <p:spPr>
          <a:xfrm>
            <a:off x="-333737" y="0"/>
            <a:ext cx="12859473" cy="2261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19596A3-6D76-446A-AA55-15AAA822FACB}"/>
              </a:ext>
            </a:extLst>
          </p:cNvPr>
          <p:cNvSpPr txBox="1"/>
          <p:nvPr/>
        </p:nvSpPr>
        <p:spPr>
          <a:xfrm>
            <a:off x="314445" y="439838"/>
            <a:ext cx="11609407" cy="1015663"/>
          </a:xfrm>
          <a:prstGeom prst="rect">
            <a:avLst/>
          </a:prstGeom>
          <a:noFill/>
        </p:spPr>
        <p:txBody>
          <a:bodyPr wrap="square" rtlCol="0">
            <a:spAutoFit/>
          </a:bodyPr>
          <a:lstStyle/>
          <a:p>
            <a:r>
              <a:rPr lang="en-GB" sz="2400" dirty="0"/>
              <a:t>Product Design</a:t>
            </a:r>
          </a:p>
          <a:p>
            <a:r>
              <a:rPr lang="en-GB" dirty="0"/>
              <a:t>Task 2: Iconic Designs. Some chair designs are the most iconic designs that have existed. Evaluate the chair on the next page in as much detail as possible relating to the main points of ACCESS FMM.</a:t>
            </a:r>
          </a:p>
        </p:txBody>
      </p:sp>
      <p:sp>
        <p:nvSpPr>
          <p:cNvPr id="5" name="Rectangle 4">
            <a:extLst>
              <a:ext uri="{FF2B5EF4-FFF2-40B4-BE49-F238E27FC236}">
                <a16:creationId xmlns:a16="http://schemas.microsoft.com/office/drawing/2014/main" id="{85E6D8E4-6A12-492D-A6DB-5E4CA6F4E608}"/>
              </a:ext>
            </a:extLst>
          </p:cNvPr>
          <p:cNvSpPr/>
          <p:nvPr/>
        </p:nvSpPr>
        <p:spPr>
          <a:xfrm>
            <a:off x="212202" y="1595021"/>
            <a:ext cx="11767596" cy="5262979"/>
          </a:xfrm>
          <a:prstGeom prst="rect">
            <a:avLst/>
          </a:prstGeom>
        </p:spPr>
        <p:txBody>
          <a:bodyPr wrap="square">
            <a:spAutoFit/>
          </a:bodyPr>
          <a:lstStyle/>
          <a:p>
            <a:pPr marL="285750" indent="-285750">
              <a:buFont typeface="Arial" panose="020B0604020202020204" pitchFamily="34" charset="0"/>
              <a:buChar char="•"/>
            </a:pPr>
            <a:r>
              <a:rPr lang="en-GB" sz="1600" dirty="0">
                <a:solidFill>
                  <a:srgbClr val="FF0000"/>
                </a:solidFill>
              </a:rPr>
              <a:t>Aesthetics – The looks of the product, is there a particular style being used? Colour, form etc</a:t>
            </a:r>
          </a:p>
          <a:p>
            <a:pPr marL="285750" indent="-285750">
              <a:buFont typeface="Arial" panose="020B0604020202020204" pitchFamily="34" charset="0"/>
              <a:buChar char="•"/>
            </a:pPr>
            <a:endParaRPr lang="en-GB" sz="1600" dirty="0">
              <a:solidFill>
                <a:srgbClr val="FF0000"/>
              </a:solidFill>
            </a:endParaRPr>
          </a:p>
          <a:p>
            <a:pPr marL="285750" indent="-285750">
              <a:buFont typeface="Arial" panose="020B0604020202020204" pitchFamily="34" charset="0"/>
              <a:buChar char="•"/>
            </a:pPr>
            <a:r>
              <a:rPr lang="en-GB" sz="1600" dirty="0"/>
              <a:t>Cost – Evaluate the effect of the cost, does this show who it is aimed at. Is it affordable etc</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solidFill>
                  <a:srgbClr val="FF0000"/>
                </a:solidFill>
              </a:rPr>
              <a:t>Customer – What does the client need? How would this product fit their needs/wants? What do they like/dislike about it. </a:t>
            </a:r>
          </a:p>
          <a:p>
            <a:pPr marL="285750" indent="-285750">
              <a:buFont typeface="Arial" panose="020B0604020202020204" pitchFamily="34" charset="0"/>
              <a:buChar char="•"/>
            </a:pPr>
            <a:endParaRPr lang="en-GB" sz="1600" dirty="0">
              <a:solidFill>
                <a:srgbClr val="FF0000"/>
              </a:solidFill>
            </a:endParaRPr>
          </a:p>
          <a:p>
            <a:pPr marL="285750" indent="-285750">
              <a:buFont typeface="Arial" panose="020B0604020202020204" pitchFamily="34" charset="0"/>
              <a:buChar char="•"/>
            </a:pPr>
            <a:r>
              <a:rPr lang="en-GB" sz="1600" dirty="0"/>
              <a:t>Environment – The environment in terms of sustainability and recycling. Can the item be disassembled or maintained? Also refers to the environment in which the product will be stored/used etc.</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solidFill>
                  <a:srgbClr val="FF0000"/>
                </a:solidFill>
              </a:rPr>
              <a:t>Size – What are the dimensions of the product? Could they be changed? Why is the product that size? How have anthropometrics been used in creating the design?</a:t>
            </a:r>
          </a:p>
          <a:p>
            <a:pPr marL="285750" indent="-285750">
              <a:buFont typeface="Arial" panose="020B0604020202020204" pitchFamily="34" charset="0"/>
              <a:buChar char="•"/>
            </a:pPr>
            <a:endParaRPr lang="en-GB" sz="1600" dirty="0">
              <a:solidFill>
                <a:srgbClr val="FF0000"/>
              </a:solidFill>
            </a:endParaRPr>
          </a:p>
          <a:p>
            <a:pPr marL="285750" indent="-285750">
              <a:buFont typeface="Arial" panose="020B0604020202020204" pitchFamily="34" charset="0"/>
              <a:buChar char="•"/>
            </a:pPr>
            <a:r>
              <a:rPr lang="en-GB" sz="1600" dirty="0"/>
              <a:t>Safety – Sharp edges, heavy weights? How can the product be made safer for “target market”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solidFill>
                  <a:srgbClr val="FF0000"/>
                </a:solidFill>
              </a:rPr>
              <a:t>Function – What is the function of the product? Does it work well? How could its function be improved? How could you use the function in your own design?</a:t>
            </a:r>
          </a:p>
          <a:p>
            <a:pPr marL="285750" indent="-285750">
              <a:buFont typeface="Arial" panose="020B0604020202020204" pitchFamily="34" charset="0"/>
              <a:buChar char="•"/>
            </a:pPr>
            <a:endParaRPr lang="en-GB" sz="1600" dirty="0">
              <a:solidFill>
                <a:srgbClr val="FF0000"/>
              </a:solidFill>
            </a:endParaRPr>
          </a:p>
          <a:p>
            <a:pPr marL="285750" indent="-285750">
              <a:buFont typeface="Arial" panose="020B0604020202020204" pitchFamily="34" charset="0"/>
              <a:buChar char="•"/>
            </a:pPr>
            <a:r>
              <a:rPr lang="en-GB" sz="1600" dirty="0"/>
              <a:t>Materials – What materials have been used? Why those materials? Discuss the properties of the materials and potential alternatives.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solidFill>
                  <a:srgbClr val="FF0000"/>
                </a:solidFill>
              </a:rPr>
              <a:t>Manufacture – What methods of manufacture have been used to produce the product? Could it be made more efficiently using a different method? What are the effects of the method of production that they have used e.g. vacuum formed products are hollow.</a:t>
            </a:r>
          </a:p>
        </p:txBody>
      </p:sp>
    </p:spTree>
    <p:extLst>
      <p:ext uri="{BB962C8B-B14F-4D97-AF65-F5344CB8AC3E}">
        <p14:creationId xmlns:p14="http://schemas.microsoft.com/office/powerpoint/2010/main" val="2836365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ssily b3">
            <a:extLst>
              <a:ext uri="{FF2B5EF4-FFF2-40B4-BE49-F238E27FC236}">
                <a16:creationId xmlns:a16="http://schemas.microsoft.com/office/drawing/2014/main" id="{7473C86E-6133-4118-BE15-9D24077F3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501" y="2088748"/>
            <a:ext cx="2680504" cy="2680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DEED33-C3B9-4543-9EA2-AC289E9ED0B1}"/>
              </a:ext>
            </a:extLst>
          </p:cNvPr>
          <p:cNvSpPr txBox="1"/>
          <p:nvPr/>
        </p:nvSpPr>
        <p:spPr>
          <a:xfrm>
            <a:off x="104172" y="115747"/>
            <a:ext cx="11983656" cy="369332"/>
          </a:xfrm>
          <a:prstGeom prst="rect">
            <a:avLst/>
          </a:prstGeom>
          <a:noFill/>
        </p:spPr>
        <p:txBody>
          <a:bodyPr wrap="square" rtlCol="0">
            <a:spAutoFit/>
          </a:bodyPr>
          <a:lstStyle/>
          <a:p>
            <a:r>
              <a:rPr lang="en-GB" dirty="0"/>
              <a:t>Wassily B3 Chair - </a:t>
            </a:r>
            <a:r>
              <a:rPr lang="en-GB" dirty="0">
                <a:hlinkClick r:id="rId3"/>
              </a:rPr>
              <a:t>https://www.knoll.com/product/wassily-chair</a:t>
            </a:r>
            <a:r>
              <a:rPr lang="en-GB" dirty="0"/>
              <a:t>, </a:t>
            </a:r>
            <a:r>
              <a:rPr lang="en-GB" dirty="0">
                <a:hlinkClick r:id="rId4"/>
              </a:rPr>
              <a:t>https://www.moma.org/collection/works/2851</a:t>
            </a:r>
            <a:endParaRPr lang="en-GB" dirty="0"/>
          </a:p>
        </p:txBody>
      </p:sp>
    </p:spTree>
    <p:extLst>
      <p:ext uri="{BB962C8B-B14F-4D97-AF65-F5344CB8AC3E}">
        <p14:creationId xmlns:p14="http://schemas.microsoft.com/office/powerpoint/2010/main" val="83079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rts and crafts">
            <a:extLst>
              <a:ext uri="{FF2B5EF4-FFF2-40B4-BE49-F238E27FC236}">
                <a16:creationId xmlns:a16="http://schemas.microsoft.com/office/drawing/2014/main" id="{56D3EB94-9754-4401-A03D-92422C80B3E8}"/>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006997" y="2592730"/>
            <a:ext cx="3406366" cy="3616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4C2D36-545E-40CD-972D-14B3687A96B6}"/>
              </a:ext>
            </a:extLst>
          </p:cNvPr>
          <p:cNvSpPr txBox="1"/>
          <p:nvPr/>
        </p:nvSpPr>
        <p:spPr>
          <a:xfrm>
            <a:off x="314445" y="439838"/>
            <a:ext cx="11609407" cy="1569660"/>
          </a:xfrm>
          <a:prstGeom prst="rect">
            <a:avLst/>
          </a:prstGeom>
          <a:noFill/>
        </p:spPr>
        <p:txBody>
          <a:bodyPr wrap="square" rtlCol="0">
            <a:spAutoFit/>
          </a:bodyPr>
          <a:lstStyle/>
          <a:p>
            <a:r>
              <a:rPr lang="en-GB" sz="2400" dirty="0"/>
              <a:t>Product Design</a:t>
            </a:r>
          </a:p>
          <a:p>
            <a:r>
              <a:rPr lang="en-GB" dirty="0"/>
              <a:t>Task 3: Famous design movements. There has been dozens of design movements over the last hundred years and most contain a different set of styles and principles which they strived to achieve. From the list below have a look at each design movement briefly (we have already covered Memphis this year). In the space on the next page research into that design movement.</a:t>
            </a:r>
          </a:p>
        </p:txBody>
      </p:sp>
      <p:sp>
        <p:nvSpPr>
          <p:cNvPr id="3" name="TextBox 2">
            <a:extLst>
              <a:ext uri="{FF2B5EF4-FFF2-40B4-BE49-F238E27FC236}">
                <a16:creationId xmlns:a16="http://schemas.microsoft.com/office/drawing/2014/main" id="{DC89D400-8049-411F-B104-656A697F5862}"/>
              </a:ext>
            </a:extLst>
          </p:cNvPr>
          <p:cNvSpPr txBox="1"/>
          <p:nvPr/>
        </p:nvSpPr>
        <p:spPr>
          <a:xfrm>
            <a:off x="314445" y="2242098"/>
            <a:ext cx="4595149" cy="3693319"/>
          </a:xfrm>
          <a:prstGeom prst="rect">
            <a:avLst/>
          </a:prstGeom>
          <a:noFill/>
        </p:spPr>
        <p:txBody>
          <a:bodyPr wrap="square" rtlCol="0">
            <a:spAutoFit/>
          </a:bodyPr>
          <a:lstStyle/>
          <a:p>
            <a:pPr algn="ctr"/>
            <a:r>
              <a:rPr lang="en-GB" b="1" dirty="0"/>
              <a:t>Design Movements:</a:t>
            </a:r>
          </a:p>
          <a:p>
            <a:pPr algn="ctr"/>
            <a:endParaRPr lang="en-GB" b="1" dirty="0"/>
          </a:p>
          <a:p>
            <a:pPr algn="ctr"/>
            <a:r>
              <a:rPr lang="en-GB" b="1" dirty="0"/>
              <a:t>Arts and Crafts</a:t>
            </a:r>
          </a:p>
          <a:p>
            <a:pPr algn="ctr"/>
            <a:endParaRPr lang="en-GB" b="1" dirty="0"/>
          </a:p>
          <a:p>
            <a:pPr algn="ctr"/>
            <a:r>
              <a:rPr lang="en-GB" b="1" dirty="0"/>
              <a:t>Art Deco</a:t>
            </a:r>
          </a:p>
          <a:p>
            <a:pPr algn="ctr"/>
            <a:endParaRPr lang="en-GB" b="1" dirty="0"/>
          </a:p>
          <a:p>
            <a:pPr algn="ctr"/>
            <a:r>
              <a:rPr lang="en-GB" b="1" dirty="0"/>
              <a:t>Art Nouveau</a:t>
            </a:r>
          </a:p>
          <a:p>
            <a:pPr algn="ctr"/>
            <a:endParaRPr lang="en-GB" b="1" dirty="0"/>
          </a:p>
          <a:p>
            <a:pPr algn="ctr"/>
            <a:r>
              <a:rPr lang="en-GB" b="1" dirty="0"/>
              <a:t>Pop Art</a:t>
            </a:r>
          </a:p>
          <a:p>
            <a:pPr algn="ctr"/>
            <a:endParaRPr lang="en-GB" b="1" dirty="0"/>
          </a:p>
          <a:p>
            <a:pPr algn="ctr"/>
            <a:r>
              <a:rPr lang="en-GB" b="1" dirty="0"/>
              <a:t>Bauhaus</a:t>
            </a:r>
          </a:p>
          <a:p>
            <a:pPr algn="ctr"/>
            <a:endParaRPr lang="en-GB" b="1" dirty="0"/>
          </a:p>
          <a:p>
            <a:pPr algn="ctr"/>
            <a:r>
              <a:rPr lang="en-GB" b="1" dirty="0"/>
              <a:t>De </a:t>
            </a:r>
            <a:r>
              <a:rPr lang="en-GB" b="1" dirty="0" err="1"/>
              <a:t>Stijl</a:t>
            </a:r>
            <a:endParaRPr lang="en-GB" b="1" dirty="0"/>
          </a:p>
        </p:txBody>
      </p:sp>
      <p:sp>
        <p:nvSpPr>
          <p:cNvPr id="4" name="TextBox 3">
            <a:extLst>
              <a:ext uri="{FF2B5EF4-FFF2-40B4-BE49-F238E27FC236}">
                <a16:creationId xmlns:a16="http://schemas.microsoft.com/office/drawing/2014/main" id="{2B031EFB-1AC4-4DCE-9090-9CE2305CE9D8}"/>
              </a:ext>
            </a:extLst>
          </p:cNvPr>
          <p:cNvSpPr txBox="1"/>
          <p:nvPr/>
        </p:nvSpPr>
        <p:spPr>
          <a:xfrm>
            <a:off x="4707776" y="1893847"/>
            <a:ext cx="7464192" cy="4524315"/>
          </a:xfrm>
          <a:prstGeom prst="rect">
            <a:avLst/>
          </a:prstGeom>
          <a:noFill/>
        </p:spPr>
        <p:txBody>
          <a:bodyPr wrap="square" rtlCol="0">
            <a:spAutoFit/>
          </a:bodyPr>
          <a:lstStyle/>
          <a:p>
            <a:r>
              <a:rPr lang="en-GB" b="1" dirty="0"/>
              <a:t>Research Content:</a:t>
            </a:r>
          </a:p>
          <a:p>
            <a:endParaRPr lang="en-GB" b="1" dirty="0"/>
          </a:p>
          <a:p>
            <a:r>
              <a:rPr lang="en-GB" b="1" dirty="0"/>
              <a:t>Images of products designed in that style.</a:t>
            </a:r>
          </a:p>
          <a:p>
            <a:endParaRPr lang="en-GB" b="1" dirty="0"/>
          </a:p>
          <a:p>
            <a:r>
              <a:rPr lang="en-GB" b="1" dirty="0"/>
              <a:t>What you like and dislike about the design movement. Why did you choose this one?</a:t>
            </a:r>
          </a:p>
          <a:p>
            <a:endParaRPr lang="en-GB" b="1" dirty="0"/>
          </a:p>
          <a:p>
            <a:r>
              <a:rPr lang="en-GB" b="1" dirty="0"/>
              <a:t>Who are the key designers in this design movement and can you find a famous product they designed?</a:t>
            </a:r>
          </a:p>
          <a:p>
            <a:endParaRPr lang="en-GB" b="1" dirty="0"/>
          </a:p>
          <a:p>
            <a:r>
              <a:rPr lang="en-GB" b="1" dirty="0"/>
              <a:t>List the key common traits about things in your design movement (E.g. for Memphis; bright colours, asymmetrical shapes, form over function)</a:t>
            </a:r>
          </a:p>
          <a:p>
            <a:endParaRPr lang="en-GB" b="1" dirty="0"/>
          </a:p>
          <a:p>
            <a:r>
              <a:rPr lang="en-GB" b="1" dirty="0"/>
              <a:t>Can you find any reasons why this design movement started? (E.g. Art deco is a reflection of attitude post world war one. Opulence and uses of new materials discovered or invented during the war.)</a:t>
            </a:r>
          </a:p>
        </p:txBody>
      </p:sp>
    </p:spTree>
    <p:extLst>
      <p:ext uri="{BB962C8B-B14F-4D97-AF65-F5344CB8AC3E}">
        <p14:creationId xmlns:p14="http://schemas.microsoft.com/office/powerpoint/2010/main" val="104827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4391-A0E8-4CE5-8990-64239F1DC369}"/>
              </a:ext>
            </a:extLst>
          </p:cNvPr>
          <p:cNvSpPr txBox="1"/>
          <p:nvPr/>
        </p:nvSpPr>
        <p:spPr>
          <a:xfrm flipH="1">
            <a:off x="173040" y="117693"/>
            <a:ext cx="648761" cy="6740307"/>
          </a:xfrm>
          <a:prstGeom prst="rect">
            <a:avLst/>
          </a:prstGeom>
          <a:noFill/>
        </p:spPr>
        <p:txBody>
          <a:bodyPr wrap="square" rtlCol="0">
            <a:spAutoFit/>
          </a:bodyPr>
          <a:lstStyle/>
          <a:p>
            <a:pPr algn="ctr"/>
            <a:r>
              <a:rPr lang="en-GB" sz="5400" dirty="0"/>
              <a:t>Research</a:t>
            </a:r>
          </a:p>
        </p:txBody>
      </p:sp>
    </p:spTree>
    <p:extLst>
      <p:ext uri="{BB962C8B-B14F-4D97-AF65-F5344CB8AC3E}">
        <p14:creationId xmlns:p14="http://schemas.microsoft.com/office/powerpoint/2010/main" val="561171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TotalTime>
  <Words>1181</Words>
  <Application>Microsoft Office PowerPoint</Application>
  <PresentationFormat>Widescreen</PresentationFormat>
  <Paragraphs>122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J Dodsworth</dc:creator>
  <cp:lastModifiedBy>Paul Berne</cp:lastModifiedBy>
  <cp:revision>28</cp:revision>
  <dcterms:created xsi:type="dcterms:W3CDTF">2020-03-18T10:55:43Z</dcterms:created>
  <dcterms:modified xsi:type="dcterms:W3CDTF">2020-03-24T13:49:25Z</dcterms:modified>
</cp:coreProperties>
</file>