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305" r:id="rId3"/>
    <p:sldId id="257" r:id="rId4"/>
    <p:sldId id="258" r:id="rId5"/>
    <p:sldId id="259" r:id="rId6"/>
    <p:sldId id="260" r:id="rId7"/>
    <p:sldId id="261" r:id="rId8"/>
    <p:sldId id="296" r:id="rId9"/>
    <p:sldId id="297" r:id="rId10"/>
    <p:sldId id="298" r:id="rId11"/>
    <p:sldId id="299" r:id="rId12"/>
    <p:sldId id="300" r:id="rId13"/>
    <p:sldId id="301" r:id="rId14"/>
    <p:sldId id="273" r:id="rId15"/>
    <p:sldId id="302" r:id="rId16"/>
    <p:sldId id="303" r:id="rId17"/>
    <p:sldId id="30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3482"/>
    <a:srgbClr val="3F59A6"/>
    <a:srgbClr val="9AC8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CD16CB-E996-409F-A8E5-3F252D6C62E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002ED421-7703-4258-96A3-7F7A6EDE292A}">
      <dgm:prSet phldrT="[Text]"/>
      <dgm:spPr>
        <a:solidFill>
          <a:schemeClr val="accent6"/>
        </a:solidFill>
        <a:ln>
          <a:noFill/>
        </a:ln>
      </dgm:spPr>
      <dgm:t>
        <a:bodyPr/>
        <a:lstStyle/>
        <a:p>
          <a:r>
            <a:rPr lang="en-GB" dirty="0"/>
            <a:t>Reduce</a:t>
          </a:r>
        </a:p>
      </dgm:t>
    </dgm:pt>
    <dgm:pt modelId="{141A8A00-6504-44E6-9407-99C03A5DF264}" type="parTrans" cxnId="{24491389-C80F-48D4-8547-8A43BED16146}">
      <dgm:prSet/>
      <dgm:spPr/>
      <dgm:t>
        <a:bodyPr/>
        <a:lstStyle/>
        <a:p>
          <a:endParaRPr lang="en-GB"/>
        </a:p>
      </dgm:t>
    </dgm:pt>
    <dgm:pt modelId="{F36E84F8-3F03-4B37-9361-FBBDF9B40366}" type="sibTrans" cxnId="{24491389-C80F-48D4-8547-8A43BED16146}">
      <dgm:prSet/>
      <dgm:spPr/>
      <dgm:t>
        <a:bodyPr/>
        <a:lstStyle/>
        <a:p>
          <a:endParaRPr lang="en-GB"/>
        </a:p>
      </dgm:t>
    </dgm:pt>
    <dgm:pt modelId="{B865D33B-E855-41FE-835F-383E76731A79}">
      <dgm:prSet phldrT="[Text]"/>
      <dgm:spPr>
        <a:ln>
          <a:solidFill>
            <a:schemeClr val="accent6"/>
          </a:solidFill>
        </a:ln>
      </dgm:spPr>
      <dgm:t>
        <a:bodyPr/>
        <a:lstStyle/>
        <a:p>
          <a:r>
            <a:rPr lang="en-GB" dirty="0">
              <a:effectLst/>
            </a:rPr>
            <a:t>is it possible to reduce the amount of materials used? </a:t>
          </a:r>
          <a:endParaRPr lang="en-GB" dirty="0"/>
        </a:p>
      </dgm:t>
    </dgm:pt>
    <dgm:pt modelId="{A6701CB6-DD54-45C6-8E37-B309BBB1F01D}" type="parTrans" cxnId="{58687146-C231-43EB-A0E0-505A3C701DE9}">
      <dgm:prSet/>
      <dgm:spPr/>
      <dgm:t>
        <a:bodyPr/>
        <a:lstStyle/>
        <a:p>
          <a:endParaRPr lang="en-GB"/>
        </a:p>
      </dgm:t>
    </dgm:pt>
    <dgm:pt modelId="{BCB4F39D-929B-41A9-9D66-7CE77583B8C8}" type="sibTrans" cxnId="{58687146-C231-43EB-A0E0-505A3C701DE9}">
      <dgm:prSet/>
      <dgm:spPr/>
      <dgm:t>
        <a:bodyPr/>
        <a:lstStyle/>
        <a:p>
          <a:endParaRPr lang="en-GB"/>
        </a:p>
      </dgm:t>
    </dgm:pt>
    <dgm:pt modelId="{D68CA12D-BCAB-4901-8DE4-F8F31DDBDCAF}">
      <dgm:prSet phldrT="[Text]"/>
      <dgm:spPr>
        <a:solidFill>
          <a:schemeClr val="accent6"/>
        </a:solidFill>
        <a:ln>
          <a:noFill/>
        </a:ln>
      </dgm:spPr>
      <dgm:t>
        <a:bodyPr/>
        <a:lstStyle/>
        <a:p>
          <a:r>
            <a:rPr lang="en-GB" dirty="0"/>
            <a:t>Rethink</a:t>
          </a:r>
        </a:p>
      </dgm:t>
    </dgm:pt>
    <dgm:pt modelId="{02F75191-7DF3-4572-923D-5FD62B0F67C9}" type="parTrans" cxnId="{C020F90C-BB23-4A93-A78B-8963B0F12BB0}">
      <dgm:prSet/>
      <dgm:spPr/>
      <dgm:t>
        <a:bodyPr/>
        <a:lstStyle/>
        <a:p>
          <a:endParaRPr lang="en-GB"/>
        </a:p>
      </dgm:t>
    </dgm:pt>
    <dgm:pt modelId="{12093410-D8C9-4168-AECB-063E567AF2C0}" type="sibTrans" cxnId="{C020F90C-BB23-4A93-A78B-8963B0F12BB0}">
      <dgm:prSet/>
      <dgm:spPr/>
      <dgm:t>
        <a:bodyPr/>
        <a:lstStyle/>
        <a:p>
          <a:endParaRPr lang="en-GB"/>
        </a:p>
      </dgm:t>
    </dgm:pt>
    <dgm:pt modelId="{3C30913C-811A-4269-96AD-6CED87F961E0}">
      <dgm:prSet phldrT="[Text]"/>
      <dgm:spPr>
        <a:ln>
          <a:solidFill>
            <a:schemeClr val="accent6"/>
          </a:solidFill>
        </a:ln>
      </dgm:spPr>
      <dgm:t>
        <a:bodyPr/>
        <a:lstStyle/>
        <a:p>
          <a:r>
            <a:rPr lang="en-GB" dirty="0">
              <a:effectLst/>
            </a:rPr>
            <a:t>is there a better way to solve this problem that is less damaging to the environment?</a:t>
          </a:r>
          <a:endParaRPr lang="en-GB" dirty="0"/>
        </a:p>
      </dgm:t>
    </dgm:pt>
    <dgm:pt modelId="{8429A2AE-E6B7-48BC-9B45-9A9F72B601D7}" type="parTrans" cxnId="{C11D2665-CD34-440F-87EB-6A505D254CD0}">
      <dgm:prSet/>
      <dgm:spPr/>
      <dgm:t>
        <a:bodyPr/>
        <a:lstStyle/>
        <a:p>
          <a:endParaRPr lang="en-GB"/>
        </a:p>
      </dgm:t>
    </dgm:pt>
    <dgm:pt modelId="{2A6E526D-9910-482B-9817-EEA967126F29}" type="sibTrans" cxnId="{C11D2665-CD34-440F-87EB-6A505D254CD0}">
      <dgm:prSet/>
      <dgm:spPr/>
      <dgm:t>
        <a:bodyPr/>
        <a:lstStyle/>
        <a:p>
          <a:endParaRPr lang="en-GB"/>
        </a:p>
      </dgm:t>
    </dgm:pt>
    <dgm:pt modelId="{7843BE22-61F6-4D11-BCEC-9B527705BD99}">
      <dgm:prSet phldrT="[Text]"/>
      <dgm:spPr>
        <a:solidFill>
          <a:schemeClr val="accent6"/>
        </a:solidFill>
        <a:ln>
          <a:noFill/>
        </a:ln>
      </dgm:spPr>
      <dgm:t>
        <a:bodyPr/>
        <a:lstStyle/>
        <a:p>
          <a:r>
            <a:rPr lang="en-GB" dirty="0"/>
            <a:t>Refuse</a:t>
          </a:r>
        </a:p>
      </dgm:t>
    </dgm:pt>
    <dgm:pt modelId="{E8F66996-3025-471F-9693-97BA0D298A46}" type="parTrans" cxnId="{C039D833-5AFD-4107-A689-C1859E607135}">
      <dgm:prSet/>
      <dgm:spPr/>
      <dgm:t>
        <a:bodyPr/>
        <a:lstStyle/>
        <a:p>
          <a:endParaRPr lang="en-GB"/>
        </a:p>
      </dgm:t>
    </dgm:pt>
    <dgm:pt modelId="{17E233AA-71DD-4393-AB5C-393C8178D04F}" type="sibTrans" cxnId="{C039D833-5AFD-4107-A689-C1859E607135}">
      <dgm:prSet/>
      <dgm:spPr/>
      <dgm:t>
        <a:bodyPr/>
        <a:lstStyle/>
        <a:p>
          <a:endParaRPr lang="en-GB"/>
        </a:p>
      </dgm:t>
    </dgm:pt>
    <dgm:pt modelId="{9D8262ED-4CC7-4B91-96EA-3832964486B0}">
      <dgm:prSet phldrT="[Text]"/>
      <dgm:spPr>
        <a:ln>
          <a:solidFill>
            <a:schemeClr val="accent6"/>
          </a:solidFill>
        </a:ln>
      </dgm:spPr>
      <dgm:t>
        <a:bodyPr/>
        <a:lstStyle/>
        <a:p>
          <a:r>
            <a:rPr lang="en-GB" dirty="0">
              <a:effectLst/>
            </a:rPr>
            <a:t>not accepting things that are not the best option for the environment. For example, is the packaging really needed?</a:t>
          </a:r>
          <a:endParaRPr lang="en-GB" dirty="0"/>
        </a:p>
      </dgm:t>
    </dgm:pt>
    <dgm:pt modelId="{FBD11299-01B9-4949-86DD-75B7AF50B048}" type="parTrans" cxnId="{0900D20A-A89B-45B3-874C-EEACE4B434DC}">
      <dgm:prSet/>
      <dgm:spPr/>
      <dgm:t>
        <a:bodyPr/>
        <a:lstStyle/>
        <a:p>
          <a:endParaRPr lang="en-GB"/>
        </a:p>
      </dgm:t>
    </dgm:pt>
    <dgm:pt modelId="{73352AE9-7F4F-470B-BB69-5583B02B2B4C}" type="sibTrans" cxnId="{0900D20A-A89B-45B3-874C-EEACE4B434DC}">
      <dgm:prSet/>
      <dgm:spPr/>
      <dgm:t>
        <a:bodyPr/>
        <a:lstStyle/>
        <a:p>
          <a:endParaRPr lang="en-GB"/>
        </a:p>
      </dgm:t>
    </dgm:pt>
    <dgm:pt modelId="{4D7C13F5-751B-4B62-A09F-35AC1A995E23}" type="pres">
      <dgm:prSet presAssocID="{86CD16CB-E996-409F-A8E5-3F252D6C62E6}" presName="linearFlow" presStyleCnt="0">
        <dgm:presLayoutVars>
          <dgm:dir/>
          <dgm:animLvl val="lvl"/>
          <dgm:resizeHandles val="exact"/>
        </dgm:presLayoutVars>
      </dgm:prSet>
      <dgm:spPr/>
    </dgm:pt>
    <dgm:pt modelId="{49DC9505-AFC5-4A28-BD47-897616DD5FF3}" type="pres">
      <dgm:prSet presAssocID="{002ED421-7703-4258-96A3-7F7A6EDE292A}" presName="composite" presStyleCnt="0"/>
      <dgm:spPr/>
    </dgm:pt>
    <dgm:pt modelId="{C12DF55D-614E-4890-BC57-DD44C9D51F83}" type="pres">
      <dgm:prSet presAssocID="{002ED421-7703-4258-96A3-7F7A6EDE292A}" presName="parentText" presStyleLbl="alignNode1" presStyleIdx="0" presStyleCnt="3">
        <dgm:presLayoutVars>
          <dgm:chMax val="1"/>
          <dgm:bulletEnabled val="1"/>
        </dgm:presLayoutVars>
      </dgm:prSet>
      <dgm:spPr/>
    </dgm:pt>
    <dgm:pt modelId="{A83FAD0F-0C90-4ED8-9BFD-58E668F4E16C}" type="pres">
      <dgm:prSet presAssocID="{002ED421-7703-4258-96A3-7F7A6EDE292A}" presName="descendantText" presStyleLbl="alignAcc1" presStyleIdx="0" presStyleCnt="3">
        <dgm:presLayoutVars>
          <dgm:bulletEnabled val="1"/>
        </dgm:presLayoutVars>
      </dgm:prSet>
      <dgm:spPr/>
    </dgm:pt>
    <dgm:pt modelId="{96860580-89FA-4290-A2A5-31F161588197}" type="pres">
      <dgm:prSet presAssocID="{F36E84F8-3F03-4B37-9361-FBBDF9B40366}" presName="sp" presStyleCnt="0"/>
      <dgm:spPr/>
    </dgm:pt>
    <dgm:pt modelId="{C308ECDF-4615-495A-9BFB-FCA79A8777F2}" type="pres">
      <dgm:prSet presAssocID="{D68CA12D-BCAB-4901-8DE4-F8F31DDBDCAF}" presName="composite" presStyleCnt="0"/>
      <dgm:spPr/>
    </dgm:pt>
    <dgm:pt modelId="{5E80BE84-7821-498E-84E9-23F1961AC4C9}" type="pres">
      <dgm:prSet presAssocID="{D68CA12D-BCAB-4901-8DE4-F8F31DDBDCAF}" presName="parentText" presStyleLbl="alignNode1" presStyleIdx="1" presStyleCnt="3">
        <dgm:presLayoutVars>
          <dgm:chMax val="1"/>
          <dgm:bulletEnabled val="1"/>
        </dgm:presLayoutVars>
      </dgm:prSet>
      <dgm:spPr/>
    </dgm:pt>
    <dgm:pt modelId="{9A0278E8-D53D-48D7-97A4-2DF1E1E16EE5}" type="pres">
      <dgm:prSet presAssocID="{D68CA12D-BCAB-4901-8DE4-F8F31DDBDCAF}" presName="descendantText" presStyleLbl="alignAcc1" presStyleIdx="1" presStyleCnt="3">
        <dgm:presLayoutVars>
          <dgm:bulletEnabled val="1"/>
        </dgm:presLayoutVars>
      </dgm:prSet>
      <dgm:spPr/>
    </dgm:pt>
    <dgm:pt modelId="{65A47FBD-9855-4FBD-AD1F-D6DD1B04F9CD}" type="pres">
      <dgm:prSet presAssocID="{12093410-D8C9-4168-AECB-063E567AF2C0}" presName="sp" presStyleCnt="0"/>
      <dgm:spPr/>
    </dgm:pt>
    <dgm:pt modelId="{CE4E94DE-3E6C-449A-9B84-5625B9BC7E30}" type="pres">
      <dgm:prSet presAssocID="{7843BE22-61F6-4D11-BCEC-9B527705BD99}" presName="composite" presStyleCnt="0"/>
      <dgm:spPr/>
    </dgm:pt>
    <dgm:pt modelId="{7A848BC8-5935-42C8-8574-86FE9F8FB771}" type="pres">
      <dgm:prSet presAssocID="{7843BE22-61F6-4D11-BCEC-9B527705BD99}" presName="parentText" presStyleLbl="alignNode1" presStyleIdx="2" presStyleCnt="3">
        <dgm:presLayoutVars>
          <dgm:chMax val="1"/>
          <dgm:bulletEnabled val="1"/>
        </dgm:presLayoutVars>
      </dgm:prSet>
      <dgm:spPr/>
    </dgm:pt>
    <dgm:pt modelId="{74798D60-1D36-496F-A323-4E6CD5B0D7B9}" type="pres">
      <dgm:prSet presAssocID="{7843BE22-61F6-4D11-BCEC-9B527705BD99}" presName="descendantText" presStyleLbl="alignAcc1" presStyleIdx="2" presStyleCnt="3">
        <dgm:presLayoutVars>
          <dgm:bulletEnabled val="1"/>
        </dgm:presLayoutVars>
      </dgm:prSet>
      <dgm:spPr/>
    </dgm:pt>
  </dgm:ptLst>
  <dgm:cxnLst>
    <dgm:cxn modelId="{0900D20A-A89B-45B3-874C-EEACE4B434DC}" srcId="{7843BE22-61F6-4D11-BCEC-9B527705BD99}" destId="{9D8262ED-4CC7-4B91-96EA-3832964486B0}" srcOrd="0" destOrd="0" parTransId="{FBD11299-01B9-4949-86DD-75B7AF50B048}" sibTransId="{73352AE9-7F4F-470B-BB69-5583B02B2B4C}"/>
    <dgm:cxn modelId="{C020F90C-BB23-4A93-A78B-8963B0F12BB0}" srcId="{86CD16CB-E996-409F-A8E5-3F252D6C62E6}" destId="{D68CA12D-BCAB-4901-8DE4-F8F31DDBDCAF}" srcOrd="1" destOrd="0" parTransId="{02F75191-7DF3-4572-923D-5FD62B0F67C9}" sibTransId="{12093410-D8C9-4168-AECB-063E567AF2C0}"/>
    <dgm:cxn modelId="{24C9A627-D1A8-402C-B392-B4149485E148}" type="presOf" srcId="{7843BE22-61F6-4D11-BCEC-9B527705BD99}" destId="{7A848BC8-5935-42C8-8574-86FE9F8FB771}" srcOrd="0" destOrd="0" presId="urn:microsoft.com/office/officeart/2005/8/layout/chevron2"/>
    <dgm:cxn modelId="{C039D833-5AFD-4107-A689-C1859E607135}" srcId="{86CD16CB-E996-409F-A8E5-3F252D6C62E6}" destId="{7843BE22-61F6-4D11-BCEC-9B527705BD99}" srcOrd="2" destOrd="0" parTransId="{E8F66996-3025-471F-9693-97BA0D298A46}" sibTransId="{17E233AA-71DD-4393-AB5C-393C8178D04F}"/>
    <dgm:cxn modelId="{C11D2665-CD34-440F-87EB-6A505D254CD0}" srcId="{D68CA12D-BCAB-4901-8DE4-F8F31DDBDCAF}" destId="{3C30913C-811A-4269-96AD-6CED87F961E0}" srcOrd="0" destOrd="0" parTransId="{8429A2AE-E6B7-48BC-9B45-9A9F72B601D7}" sibTransId="{2A6E526D-9910-482B-9817-EEA967126F29}"/>
    <dgm:cxn modelId="{58687146-C231-43EB-A0E0-505A3C701DE9}" srcId="{002ED421-7703-4258-96A3-7F7A6EDE292A}" destId="{B865D33B-E855-41FE-835F-383E76731A79}" srcOrd="0" destOrd="0" parTransId="{A6701CB6-DD54-45C6-8E37-B309BBB1F01D}" sibTransId="{BCB4F39D-929B-41A9-9D66-7CE77583B8C8}"/>
    <dgm:cxn modelId="{7A7C3E82-35BD-4C70-BD46-CD1752CF3F15}" type="presOf" srcId="{86CD16CB-E996-409F-A8E5-3F252D6C62E6}" destId="{4D7C13F5-751B-4B62-A09F-35AC1A995E23}" srcOrd="0" destOrd="0" presId="urn:microsoft.com/office/officeart/2005/8/layout/chevron2"/>
    <dgm:cxn modelId="{24491389-C80F-48D4-8547-8A43BED16146}" srcId="{86CD16CB-E996-409F-A8E5-3F252D6C62E6}" destId="{002ED421-7703-4258-96A3-7F7A6EDE292A}" srcOrd="0" destOrd="0" parTransId="{141A8A00-6504-44E6-9407-99C03A5DF264}" sibTransId="{F36E84F8-3F03-4B37-9361-FBBDF9B40366}"/>
    <dgm:cxn modelId="{4684258A-ECCE-4806-8F93-E6C22E6BD37E}" type="presOf" srcId="{D68CA12D-BCAB-4901-8DE4-F8F31DDBDCAF}" destId="{5E80BE84-7821-498E-84E9-23F1961AC4C9}" srcOrd="0" destOrd="0" presId="urn:microsoft.com/office/officeart/2005/8/layout/chevron2"/>
    <dgm:cxn modelId="{90E50CB7-3E32-49DF-8502-94CA1D1D869D}" type="presOf" srcId="{002ED421-7703-4258-96A3-7F7A6EDE292A}" destId="{C12DF55D-614E-4890-BC57-DD44C9D51F83}" srcOrd="0" destOrd="0" presId="urn:microsoft.com/office/officeart/2005/8/layout/chevron2"/>
    <dgm:cxn modelId="{EF9623BE-88E3-43C8-ABB6-100E14FA9F93}" type="presOf" srcId="{3C30913C-811A-4269-96AD-6CED87F961E0}" destId="{9A0278E8-D53D-48D7-97A4-2DF1E1E16EE5}" srcOrd="0" destOrd="0" presId="urn:microsoft.com/office/officeart/2005/8/layout/chevron2"/>
    <dgm:cxn modelId="{F70F65BE-9B00-45D6-B7F0-EBBE45456939}" type="presOf" srcId="{B865D33B-E855-41FE-835F-383E76731A79}" destId="{A83FAD0F-0C90-4ED8-9BFD-58E668F4E16C}" srcOrd="0" destOrd="0" presId="urn:microsoft.com/office/officeart/2005/8/layout/chevron2"/>
    <dgm:cxn modelId="{74B064CC-2535-41DE-AE77-03B55123E2B4}" type="presOf" srcId="{9D8262ED-4CC7-4B91-96EA-3832964486B0}" destId="{74798D60-1D36-496F-A323-4E6CD5B0D7B9}" srcOrd="0" destOrd="0" presId="urn:microsoft.com/office/officeart/2005/8/layout/chevron2"/>
    <dgm:cxn modelId="{CDE11185-7EF7-4EB7-A303-A87C7ABFB429}" type="presParOf" srcId="{4D7C13F5-751B-4B62-A09F-35AC1A995E23}" destId="{49DC9505-AFC5-4A28-BD47-897616DD5FF3}" srcOrd="0" destOrd="0" presId="urn:microsoft.com/office/officeart/2005/8/layout/chevron2"/>
    <dgm:cxn modelId="{65FAC3E9-53AF-4136-B95C-0861FC7C4F5D}" type="presParOf" srcId="{49DC9505-AFC5-4A28-BD47-897616DD5FF3}" destId="{C12DF55D-614E-4890-BC57-DD44C9D51F83}" srcOrd="0" destOrd="0" presId="urn:microsoft.com/office/officeart/2005/8/layout/chevron2"/>
    <dgm:cxn modelId="{8F7B3DCD-CE82-48D8-9AB4-257D65AA71E6}" type="presParOf" srcId="{49DC9505-AFC5-4A28-BD47-897616DD5FF3}" destId="{A83FAD0F-0C90-4ED8-9BFD-58E668F4E16C}" srcOrd="1" destOrd="0" presId="urn:microsoft.com/office/officeart/2005/8/layout/chevron2"/>
    <dgm:cxn modelId="{7135B13F-9D40-4792-96C1-AF31C3447451}" type="presParOf" srcId="{4D7C13F5-751B-4B62-A09F-35AC1A995E23}" destId="{96860580-89FA-4290-A2A5-31F161588197}" srcOrd="1" destOrd="0" presId="urn:microsoft.com/office/officeart/2005/8/layout/chevron2"/>
    <dgm:cxn modelId="{EB68035C-A615-4D8E-A21F-1B737DF0E385}" type="presParOf" srcId="{4D7C13F5-751B-4B62-A09F-35AC1A995E23}" destId="{C308ECDF-4615-495A-9BFB-FCA79A8777F2}" srcOrd="2" destOrd="0" presId="urn:microsoft.com/office/officeart/2005/8/layout/chevron2"/>
    <dgm:cxn modelId="{D89D1ECB-2CF1-4FD5-AEC4-F761921D4A6D}" type="presParOf" srcId="{C308ECDF-4615-495A-9BFB-FCA79A8777F2}" destId="{5E80BE84-7821-498E-84E9-23F1961AC4C9}" srcOrd="0" destOrd="0" presId="urn:microsoft.com/office/officeart/2005/8/layout/chevron2"/>
    <dgm:cxn modelId="{028DF798-7EB2-4958-A066-6AB9A1FBE074}" type="presParOf" srcId="{C308ECDF-4615-495A-9BFB-FCA79A8777F2}" destId="{9A0278E8-D53D-48D7-97A4-2DF1E1E16EE5}" srcOrd="1" destOrd="0" presId="urn:microsoft.com/office/officeart/2005/8/layout/chevron2"/>
    <dgm:cxn modelId="{43E69065-A244-4831-9E2A-5853ABCCF5A5}" type="presParOf" srcId="{4D7C13F5-751B-4B62-A09F-35AC1A995E23}" destId="{65A47FBD-9855-4FBD-AD1F-D6DD1B04F9CD}" srcOrd="3" destOrd="0" presId="urn:microsoft.com/office/officeart/2005/8/layout/chevron2"/>
    <dgm:cxn modelId="{FCFD0C9B-A19C-43A3-8A43-7374D75C4862}" type="presParOf" srcId="{4D7C13F5-751B-4B62-A09F-35AC1A995E23}" destId="{CE4E94DE-3E6C-449A-9B84-5625B9BC7E30}" srcOrd="4" destOrd="0" presId="urn:microsoft.com/office/officeart/2005/8/layout/chevron2"/>
    <dgm:cxn modelId="{F5592720-8A19-4C98-ADA3-D340333CC89A}" type="presParOf" srcId="{CE4E94DE-3E6C-449A-9B84-5625B9BC7E30}" destId="{7A848BC8-5935-42C8-8574-86FE9F8FB771}" srcOrd="0" destOrd="0" presId="urn:microsoft.com/office/officeart/2005/8/layout/chevron2"/>
    <dgm:cxn modelId="{7FDFE6B9-4465-4061-AB38-31CCA75181A1}" type="presParOf" srcId="{CE4E94DE-3E6C-449A-9B84-5625B9BC7E30}" destId="{74798D60-1D36-496F-A323-4E6CD5B0D7B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6CD16CB-E996-409F-A8E5-3F252D6C62E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002ED421-7703-4258-96A3-7F7A6EDE292A}">
      <dgm:prSet phldrT="[Text]"/>
      <dgm:spPr>
        <a:solidFill>
          <a:schemeClr val="accent6"/>
        </a:solidFill>
        <a:ln>
          <a:noFill/>
        </a:ln>
      </dgm:spPr>
      <dgm:t>
        <a:bodyPr/>
        <a:lstStyle/>
        <a:p>
          <a:r>
            <a:rPr lang="en-GB" dirty="0"/>
            <a:t>Recycle</a:t>
          </a:r>
        </a:p>
      </dgm:t>
    </dgm:pt>
    <dgm:pt modelId="{141A8A00-6504-44E6-9407-99C03A5DF264}" type="parTrans" cxnId="{24491389-C80F-48D4-8547-8A43BED16146}">
      <dgm:prSet/>
      <dgm:spPr/>
      <dgm:t>
        <a:bodyPr/>
        <a:lstStyle/>
        <a:p>
          <a:endParaRPr lang="en-GB"/>
        </a:p>
      </dgm:t>
    </dgm:pt>
    <dgm:pt modelId="{F36E84F8-3F03-4B37-9361-FBBDF9B40366}" type="sibTrans" cxnId="{24491389-C80F-48D4-8547-8A43BED16146}">
      <dgm:prSet/>
      <dgm:spPr/>
      <dgm:t>
        <a:bodyPr/>
        <a:lstStyle/>
        <a:p>
          <a:endParaRPr lang="en-GB"/>
        </a:p>
      </dgm:t>
    </dgm:pt>
    <dgm:pt modelId="{B865D33B-E855-41FE-835F-383E76731A79}">
      <dgm:prSet phldrT="[Text]"/>
      <dgm:spPr>
        <a:ln>
          <a:solidFill>
            <a:schemeClr val="accent6"/>
          </a:solidFill>
        </a:ln>
      </dgm:spPr>
      <dgm:t>
        <a:bodyPr/>
        <a:lstStyle/>
        <a:p>
          <a:r>
            <a:rPr lang="en-GB" dirty="0">
              <a:effectLst/>
            </a:rPr>
            <a:t>could recycled materials be used, or is the product made from materials that are easy to recycle?</a:t>
          </a:r>
          <a:endParaRPr lang="en-GB" dirty="0"/>
        </a:p>
      </dgm:t>
    </dgm:pt>
    <dgm:pt modelId="{A6701CB6-DD54-45C6-8E37-B309BBB1F01D}" type="parTrans" cxnId="{58687146-C231-43EB-A0E0-505A3C701DE9}">
      <dgm:prSet/>
      <dgm:spPr/>
      <dgm:t>
        <a:bodyPr/>
        <a:lstStyle/>
        <a:p>
          <a:endParaRPr lang="en-GB"/>
        </a:p>
      </dgm:t>
    </dgm:pt>
    <dgm:pt modelId="{BCB4F39D-929B-41A9-9D66-7CE77583B8C8}" type="sibTrans" cxnId="{58687146-C231-43EB-A0E0-505A3C701DE9}">
      <dgm:prSet/>
      <dgm:spPr/>
      <dgm:t>
        <a:bodyPr/>
        <a:lstStyle/>
        <a:p>
          <a:endParaRPr lang="en-GB"/>
        </a:p>
      </dgm:t>
    </dgm:pt>
    <dgm:pt modelId="{D68CA12D-BCAB-4901-8DE4-F8F31DDBDCAF}">
      <dgm:prSet phldrT="[Text]"/>
      <dgm:spPr>
        <a:solidFill>
          <a:schemeClr val="accent6"/>
        </a:solidFill>
        <a:ln>
          <a:noFill/>
        </a:ln>
      </dgm:spPr>
      <dgm:t>
        <a:bodyPr/>
        <a:lstStyle/>
        <a:p>
          <a:r>
            <a:rPr lang="en-GB" dirty="0"/>
            <a:t>Repair</a:t>
          </a:r>
        </a:p>
      </dgm:t>
    </dgm:pt>
    <dgm:pt modelId="{02F75191-7DF3-4572-923D-5FD62B0F67C9}" type="parTrans" cxnId="{C020F90C-BB23-4A93-A78B-8963B0F12BB0}">
      <dgm:prSet/>
      <dgm:spPr/>
      <dgm:t>
        <a:bodyPr/>
        <a:lstStyle/>
        <a:p>
          <a:endParaRPr lang="en-GB"/>
        </a:p>
      </dgm:t>
    </dgm:pt>
    <dgm:pt modelId="{12093410-D8C9-4168-AECB-063E567AF2C0}" type="sibTrans" cxnId="{C020F90C-BB23-4A93-A78B-8963B0F12BB0}">
      <dgm:prSet/>
      <dgm:spPr/>
      <dgm:t>
        <a:bodyPr/>
        <a:lstStyle/>
        <a:p>
          <a:endParaRPr lang="en-GB"/>
        </a:p>
      </dgm:t>
    </dgm:pt>
    <dgm:pt modelId="{3C30913C-811A-4269-96AD-6CED87F961E0}">
      <dgm:prSet phldrT="[Text]"/>
      <dgm:spPr>
        <a:ln>
          <a:solidFill>
            <a:schemeClr val="accent6"/>
          </a:solidFill>
        </a:ln>
      </dgm:spPr>
      <dgm:t>
        <a:bodyPr/>
        <a:lstStyle/>
        <a:p>
          <a:r>
            <a:rPr lang="en-GB" dirty="0">
              <a:effectLst/>
            </a:rPr>
            <a:t>is the product easy to repair?</a:t>
          </a:r>
          <a:endParaRPr lang="en-GB" dirty="0"/>
        </a:p>
      </dgm:t>
    </dgm:pt>
    <dgm:pt modelId="{8429A2AE-E6B7-48BC-9B45-9A9F72B601D7}" type="parTrans" cxnId="{C11D2665-CD34-440F-87EB-6A505D254CD0}">
      <dgm:prSet/>
      <dgm:spPr/>
      <dgm:t>
        <a:bodyPr/>
        <a:lstStyle/>
        <a:p>
          <a:endParaRPr lang="en-GB"/>
        </a:p>
      </dgm:t>
    </dgm:pt>
    <dgm:pt modelId="{2A6E526D-9910-482B-9817-EEA967126F29}" type="sibTrans" cxnId="{C11D2665-CD34-440F-87EB-6A505D254CD0}">
      <dgm:prSet/>
      <dgm:spPr/>
      <dgm:t>
        <a:bodyPr/>
        <a:lstStyle/>
        <a:p>
          <a:endParaRPr lang="en-GB"/>
        </a:p>
      </dgm:t>
    </dgm:pt>
    <dgm:pt modelId="{7843BE22-61F6-4D11-BCEC-9B527705BD99}">
      <dgm:prSet phldrT="[Text]"/>
      <dgm:spPr>
        <a:solidFill>
          <a:schemeClr val="accent6"/>
        </a:solidFill>
        <a:ln>
          <a:noFill/>
        </a:ln>
      </dgm:spPr>
      <dgm:t>
        <a:bodyPr/>
        <a:lstStyle/>
        <a:p>
          <a:r>
            <a:rPr lang="en-GB" dirty="0"/>
            <a:t>Reuse</a:t>
          </a:r>
        </a:p>
      </dgm:t>
    </dgm:pt>
    <dgm:pt modelId="{E8F66996-3025-471F-9693-97BA0D298A46}" type="parTrans" cxnId="{C039D833-5AFD-4107-A689-C1859E607135}">
      <dgm:prSet/>
      <dgm:spPr/>
      <dgm:t>
        <a:bodyPr/>
        <a:lstStyle/>
        <a:p>
          <a:endParaRPr lang="en-GB"/>
        </a:p>
      </dgm:t>
    </dgm:pt>
    <dgm:pt modelId="{17E233AA-71DD-4393-AB5C-393C8178D04F}" type="sibTrans" cxnId="{C039D833-5AFD-4107-A689-C1859E607135}">
      <dgm:prSet/>
      <dgm:spPr/>
      <dgm:t>
        <a:bodyPr/>
        <a:lstStyle/>
        <a:p>
          <a:endParaRPr lang="en-GB"/>
        </a:p>
      </dgm:t>
    </dgm:pt>
    <dgm:pt modelId="{9D8262ED-4CC7-4B91-96EA-3832964486B0}">
      <dgm:prSet phldrT="[Text]"/>
      <dgm:spPr>
        <a:ln>
          <a:solidFill>
            <a:schemeClr val="accent6"/>
          </a:solidFill>
        </a:ln>
      </dgm:spPr>
      <dgm:t>
        <a:bodyPr/>
        <a:lstStyle/>
        <a:p>
          <a:r>
            <a:rPr lang="en-GB" dirty="0">
              <a:effectLst/>
            </a:rPr>
            <a:t>could the product have another use? Could its parts be used in other products? This will extend its life.</a:t>
          </a:r>
          <a:endParaRPr lang="en-GB" dirty="0"/>
        </a:p>
      </dgm:t>
    </dgm:pt>
    <dgm:pt modelId="{FBD11299-01B9-4949-86DD-75B7AF50B048}" type="parTrans" cxnId="{0900D20A-A89B-45B3-874C-EEACE4B434DC}">
      <dgm:prSet/>
      <dgm:spPr/>
      <dgm:t>
        <a:bodyPr/>
        <a:lstStyle/>
        <a:p>
          <a:endParaRPr lang="en-GB"/>
        </a:p>
      </dgm:t>
    </dgm:pt>
    <dgm:pt modelId="{73352AE9-7F4F-470B-BB69-5583B02B2B4C}" type="sibTrans" cxnId="{0900D20A-A89B-45B3-874C-EEACE4B434DC}">
      <dgm:prSet/>
      <dgm:spPr/>
      <dgm:t>
        <a:bodyPr/>
        <a:lstStyle/>
        <a:p>
          <a:endParaRPr lang="en-GB"/>
        </a:p>
      </dgm:t>
    </dgm:pt>
    <dgm:pt modelId="{4D7C13F5-751B-4B62-A09F-35AC1A995E23}" type="pres">
      <dgm:prSet presAssocID="{86CD16CB-E996-409F-A8E5-3F252D6C62E6}" presName="linearFlow" presStyleCnt="0">
        <dgm:presLayoutVars>
          <dgm:dir/>
          <dgm:animLvl val="lvl"/>
          <dgm:resizeHandles val="exact"/>
        </dgm:presLayoutVars>
      </dgm:prSet>
      <dgm:spPr/>
    </dgm:pt>
    <dgm:pt modelId="{49DC9505-AFC5-4A28-BD47-897616DD5FF3}" type="pres">
      <dgm:prSet presAssocID="{002ED421-7703-4258-96A3-7F7A6EDE292A}" presName="composite" presStyleCnt="0"/>
      <dgm:spPr/>
    </dgm:pt>
    <dgm:pt modelId="{C12DF55D-614E-4890-BC57-DD44C9D51F83}" type="pres">
      <dgm:prSet presAssocID="{002ED421-7703-4258-96A3-7F7A6EDE292A}" presName="parentText" presStyleLbl="alignNode1" presStyleIdx="0" presStyleCnt="3">
        <dgm:presLayoutVars>
          <dgm:chMax val="1"/>
          <dgm:bulletEnabled val="1"/>
        </dgm:presLayoutVars>
      </dgm:prSet>
      <dgm:spPr/>
    </dgm:pt>
    <dgm:pt modelId="{A83FAD0F-0C90-4ED8-9BFD-58E668F4E16C}" type="pres">
      <dgm:prSet presAssocID="{002ED421-7703-4258-96A3-7F7A6EDE292A}" presName="descendantText" presStyleLbl="alignAcc1" presStyleIdx="0" presStyleCnt="3">
        <dgm:presLayoutVars>
          <dgm:bulletEnabled val="1"/>
        </dgm:presLayoutVars>
      </dgm:prSet>
      <dgm:spPr/>
    </dgm:pt>
    <dgm:pt modelId="{96860580-89FA-4290-A2A5-31F161588197}" type="pres">
      <dgm:prSet presAssocID="{F36E84F8-3F03-4B37-9361-FBBDF9B40366}" presName="sp" presStyleCnt="0"/>
      <dgm:spPr/>
    </dgm:pt>
    <dgm:pt modelId="{C308ECDF-4615-495A-9BFB-FCA79A8777F2}" type="pres">
      <dgm:prSet presAssocID="{D68CA12D-BCAB-4901-8DE4-F8F31DDBDCAF}" presName="composite" presStyleCnt="0"/>
      <dgm:spPr/>
    </dgm:pt>
    <dgm:pt modelId="{5E80BE84-7821-498E-84E9-23F1961AC4C9}" type="pres">
      <dgm:prSet presAssocID="{D68CA12D-BCAB-4901-8DE4-F8F31DDBDCAF}" presName="parentText" presStyleLbl="alignNode1" presStyleIdx="1" presStyleCnt="3">
        <dgm:presLayoutVars>
          <dgm:chMax val="1"/>
          <dgm:bulletEnabled val="1"/>
        </dgm:presLayoutVars>
      </dgm:prSet>
      <dgm:spPr/>
    </dgm:pt>
    <dgm:pt modelId="{9A0278E8-D53D-48D7-97A4-2DF1E1E16EE5}" type="pres">
      <dgm:prSet presAssocID="{D68CA12D-BCAB-4901-8DE4-F8F31DDBDCAF}" presName="descendantText" presStyleLbl="alignAcc1" presStyleIdx="1" presStyleCnt="3">
        <dgm:presLayoutVars>
          <dgm:bulletEnabled val="1"/>
        </dgm:presLayoutVars>
      </dgm:prSet>
      <dgm:spPr/>
    </dgm:pt>
    <dgm:pt modelId="{65A47FBD-9855-4FBD-AD1F-D6DD1B04F9CD}" type="pres">
      <dgm:prSet presAssocID="{12093410-D8C9-4168-AECB-063E567AF2C0}" presName="sp" presStyleCnt="0"/>
      <dgm:spPr/>
    </dgm:pt>
    <dgm:pt modelId="{CE4E94DE-3E6C-449A-9B84-5625B9BC7E30}" type="pres">
      <dgm:prSet presAssocID="{7843BE22-61F6-4D11-BCEC-9B527705BD99}" presName="composite" presStyleCnt="0"/>
      <dgm:spPr/>
    </dgm:pt>
    <dgm:pt modelId="{7A848BC8-5935-42C8-8574-86FE9F8FB771}" type="pres">
      <dgm:prSet presAssocID="{7843BE22-61F6-4D11-BCEC-9B527705BD99}" presName="parentText" presStyleLbl="alignNode1" presStyleIdx="2" presStyleCnt="3">
        <dgm:presLayoutVars>
          <dgm:chMax val="1"/>
          <dgm:bulletEnabled val="1"/>
        </dgm:presLayoutVars>
      </dgm:prSet>
      <dgm:spPr/>
    </dgm:pt>
    <dgm:pt modelId="{74798D60-1D36-496F-A323-4E6CD5B0D7B9}" type="pres">
      <dgm:prSet presAssocID="{7843BE22-61F6-4D11-BCEC-9B527705BD99}" presName="descendantText" presStyleLbl="alignAcc1" presStyleIdx="2" presStyleCnt="3">
        <dgm:presLayoutVars>
          <dgm:bulletEnabled val="1"/>
        </dgm:presLayoutVars>
      </dgm:prSet>
      <dgm:spPr/>
    </dgm:pt>
  </dgm:ptLst>
  <dgm:cxnLst>
    <dgm:cxn modelId="{0900D20A-A89B-45B3-874C-EEACE4B434DC}" srcId="{7843BE22-61F6-4D11-BCEC-9B527705BD99}" destId="{9D8262ED-4CC7-4B91-96EA-3832964486B0}" srcOrd="0" destOrd="0" parTransId="{FBD11299-01B9-4949-86DD-75B7AF50B048}" sibTransId="{73352AE9-7F4F-470B-BB69-5583B02B2B4C}"/>
    <dgm:cxn modelId="{C020F90C-BB23-4A93-A78B-8963B0F12BB0}" srcId="{86CD16CB-E996-409F-A8E5-3F252D6C62E6}" destId="{D68CA12D-BCAB-4901-8DE4-F8F31DDBDCAF}" srcOrd="1" destOrd="0" parTransId="{02F75191-7DF3-4572-923D-5FD62B0F67C9}" sibTransId="{12093410-D8C9-4168-AECB-063E567AF2C0}"/>
    <dgm:cxn modelId="{C039D833-5AFD-4107-A689-C1859E607135}" srcId="{86CD16CB-E996-409F-A8E5-3F252D6C62E6}" destId="{7843BE22-61F6-4D11-BCEC-9B527705BD99}" srcOrd="2" destOrd="0" parTransId="{E8F66996-3025-471F-9693-97BA0D298A46}" sibTransId="{17E233AA-71DD-4393-AB5C-393C8178D04F}"/>
    <dgm:cxn modelId="{F7D0225F-DB34-48B6-A944-1D622CAE46B1}" type="presOf" srcId="{7843BE22-61F6-4D11-BCEC-9B527705BD99}" destId="{7A848BC8-5935-42C8-8574-86FE9F8FB771}" srcOrd="0" destOrd="0" presId="urn:microsoft.com/office/officeart/2005/8/layout/chevron2"/>
    <dgm:cxn modelId="{09E00943-7E05-4ED5-84EC-F4F488865349}" type="presOf" srcId="{B865D33B-E855-41FE-835F-383E76731A79}" destId="{A83FAD0F-0C90-4ED8-9BFD-58E668F4E16C}" srcOrd="0" destOrd="0" presId="urn:microsoft.com/office/officeart/2005/8/layout/chevron2"/>
    <dgm:cxn modelId="{C11D2665-CD34-440F-87EB-6A505D254CD0}" srcId="{D68CA12D-BCAB-4901-8DE4-F8F31DDBDCAF}" destId="{3C30913C-811A-4269-96AD-6CED87F961E0}" srcOrd="0" destOrd="0" parTransId="{8429A2AE-E6B7-48BC-9B45-9A9F72B601D7}" sibTransId="{2A6E526D-9910-482B-9817-EEA967126F29}"/>
    <dgm:cxn modelId="{58687146-C231-43EB-A0E0-505A3C701DE9}" srcId="{002ED421-7703-4258-96A3-7F7A6EDE292A}" destId="{B865D33B-E855-41FE-835F-383E76731A79}" srcOrd="0" destOrd="0" parTransId="{A6701CB6-DD54-45C6-8E37-B309BBB1F01D}" sibTransId="{BCB4F39D-929B-41A9-9D66-7CE77583B8C8}"/>
    <dgm:cxn modelId="{F5934C4E-ABFC-458F-9A20-0902A69E29F6}" type="presOf" srcId="{3C30913C-811A-4269-96AD-6CED87F961E0}" destId="{9A0278E8-D53D-48D7-97A4-2DF1E1E16EE5}" srcOrd="0" destOrd="0" presId="urn:microsoft.com/office/officeart/2005/8/layout/chevron2"/>
    <dgm:cxn modelId="{24491389-C80F-48D4-8547-8A43BED16146}" srcId="{86CD16CB-E996-409F-A8E5-3F252D6C62E6}" destId="{002ED421-7703-4258-96A3-7F7A6EDE292A}" srcOrd="0" destOrd="0" parTransId="{141A8A00-6504-44E6-9407-99C03A5DF264}" sibTransId="{F36E84F8-3F03-4B37-9361-FBBDF9B40366}"/>
    <dgm:cxn modelId="{636BA4B5-0D84-4E35-8E12-604ABD686A97}" type="presOf" srcId="{86CD16CB-E996-409F-A8E5-3F252D6C62E6}" destId="{4D7C13F5-751B-4B62-A09F-35AC1A995E23}" srcOrd="0" destOrd="0" presId="urn:microsoft.com/office/officeart/2005/8/layout/chevron2"/>
    <dgm:cxn modelId="{0D1555BA-8CB4-4136-A102-08A89DBE5829}" type="presOf" srcId="{9D8262ED-4CC7-4B91-96EA-3832964486B0}" destId="{74798D60-1D36-496F-A323-4E6CD5B0D7B9}" srcOrd="0" destOrd="0" presId="urn:microsoft.com/office/officeart/2005/8/layout/chevron2"/>
    <dgm:cxn modelId="{9F1E35C3-503D-4F88-86BC-046E5E58CB43}" type="presOf" srcId="{D68CA12D-BCAB-4901-8DE4-F8F31DDBDCAF}" destId="{5E80BE84-7821-498E-84E9-23F1961AC4C9}" srcOrd="0" destOrd="0" presId="urn:microsoft.com/office/officeart/2005/8/layout/chevron2"/>
    <dgm:cxn modelId="{28D525F7-ABDF-4D32-BFB6-6680D5FE55EB}" type="presOf" srcId="{002ED421-7703-4258-96A3-7F7A6EDE292A}" destId="{C12DF55D-614E-4890-BC57-DD44C9D51F83}" srcOrd="0" destOrd="0" presId="urn:microsoft.com/office/officeart/2005/8/layout/chevron2"/>
    <dgm:cxn modelId="{BFA37717-E123-4CA7-8930-A7481B347BDA}" type="presParOf" srcId="{4D7C13F5-751B-4B62-A09F-35AC1A995E23}" destId="{49DC9505-AFC5-4A28-BD47-897616DD5FF3}" srcOrd="0" destOrd="0" presId="urn:microsoft.com/office/officeart/2005/8/layout/chevron2"/>
    <dgm:cxn modelId="{37A59BCF-0750-495E-B862-4F4447E68D29}" type="presParOf" srcId="{49DC9505-AFC5-4A28-BD47-897616DD5FF3}" destId="{C12DF55D-614E-4890-BC57-DD44C9D51F83}" srcOrd="0" destOrd="0" presId="urn:microsoft.com/office/officeart/2005/8/layout/chevron2"/>
    <dgm:cxn modelId="{7F207628-7A2D-4E4A-BEA5-55313CBE5EE7}" type="presParOf" srcId="{49DC9505-AFC5-4A28-BD47-897616DD5FF3}" destId="{A83FAD0F-0C90-4ED8-9BFD-58E668F4E16C}" srcOrd="1" destOrd="0" presId="urn:microsoft.com/office/officeart/2005/8/layout/chevron2"/>
    <dgm:cxn modelId="{8E2AC0A8-8394-4D75-B439-923B512A271F}" type="presParOf" srcId="{4D7C13F5-751B-4B62-A09F-35AC1A995E23}" destId="{96860580-89FA-4290-A2A5-31F161588197}" srcOrd="1" destOrd="0" presId="urn:microsoft.com/office/officeart/2005/8/layout/chevron2"/>
    <dgm:cxn modelId="{15A4FF51-A16F-436E-AE9B-589493C3B495}" type="presParOf" srcId="{4D7C13F5-751B-4B62-A09F-35AC1A995E23}" destId="{C308ECDF-4615-495A-9BFB-FCA79A8777F2}" srcOrd="2" destOrd="0" presId="urn:microsoft.com/office/officeart/2005/8/layout/chevron2"/>
    <dgm:cxn modelId="{8D7329DF-4824-4EF7-A16F-2FCD8501C225}" type="presParOf" srcId="{C308ECDF-4615-495A-9BFB-FCA79A8777F2}" destId="{5E80BE84-7821-498E-84E9-23F1961AC4C9}" srcOrd="0" destOrd="0" presId="urn:microsoft.com/office/officeart/2005/8/layout/chevron2"/>
    <dgm:cxn modelId="{C20A6B73-D7FD-4D9B-A6BD-E0A868A4F3AB}" type="presParOf" srcId="{C308ECDF-4615-495A-9BFB-FCA79A8777F2}" destId="{9A0278E8-D53D-48D7-97A4-2DF1E1E16EE5}" srcOrd="1" destOrd="0" presId="urn:microsoft.com/office/officeart/2005/8/layout/chevron2"/>
    <dgm:cxn modelId="{58E89309-EC4B-4357-9763-B83F86D94047}" type="presParOf" srcId="{4D7C13F5-751B-4B62-A09F-35AC1A995E23}" destId="{65A47FBD-9855-4FBD-AD1F-D6DD1B04F9CD}" srcOrd="3" destOrd="0" presId="urn:microsoft.com/office/officeart/2005/8/layout/chevron2"/>
    <dgm:cxn modelId="{0C923256-E587-4B79-813A-A4AA801FF76D}" type="presParOf" srcId="{4D7C13F5-751B-4B62-A09F-35AC1A995E23}" destId="{CE4E94DE-3E6C-449A-9B84-5625B9BC7E30}" srcOrd="4" destOrd="0" presId="urn:microsoft.com/office/officeart/2005/8/layout/chevron2"/>
    <dgm:cxn modelId="{9EF5AB29-762D-4574-A2C6-1211DBB4A900}" type="presParOf" srcId="{CE4E94DE-3E6C-449A-9B84-5625B9BC7E30}" destId="{7A848BC8-5935-42C8-8574-86FE9F8FB771}" srcOrd="0" destOrd="0" presId="urn:microsoft.com/office/officeart/2005/8/layout/chevron2"/>
    <dgm:cxn modelId="{72DD9D0A-33E0-4D34-A6C9-D7483FDA9476}" type="presParOf" srcId="{CE4E94DE-3E6C-449A-9B84-5625B9BC7E30}" destId="{74798D60-1D36-496F-A323-4E6CD5B0D7B9}"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2DF55D-614E-4890-BC57-DD44C9D51F83}">
      <dsp:nvSpPr>
        <dsp:cNvPr id="0" name=""/>
        <dsp:cNvSpPr/>
      </dsp:nvSpPr>
      <dsp:spPr>
        <a:xfrm rot="5400000">
          <a:off x="-162047" y="162298"/>
          <a:ext cx="1080317" cy="756222"/>
        </a:xfrm>
        <a:prstGeom prst="chevron">
          <a:avLst/>
        </a:prstGeom>
        <a:solidFill>
          <a:schemeClr val="accent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Reduce</a:t>
          </a:r>
        </a:p>
      </dsp:txBody>
      <dsp:txXfrm rot="-5400000">
        <a:off x="1" y="378361"/>
        <a:ext cx="756222" cy="324095"/>
      </dsp:txXfrm>
    </dsp:sp>
    <dsp:sp modelId="{A83FAD0F-0C90-4ED8-9BFD-58E668F4E16C}">
      <dsp:nvSpPr>
        <dsp:cNvPr id="0" name=""/>
        <dsp:cNvSpPr/>
      </dsp:nvSpPr>
      <dsp:spPr>
        <a:xfrm rot="5400000">
          <a:off x="6025787" y="-5269314"/>
          <a:ext cx="702206" cy="11241337"/>
        </a:xfrm>
        <a:prstGeom prst="round2SameRect">
          <a:avLst/>
        </a:prstGeom>
        <a:solidFill>
          <a:schemeClr val="lt1">
            <a:alpha val="90000"/>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GB" sz="2100" kern="1200" dirty="0">
              <a:effectLst/>
            </a:rPr>
            <a:t>is it possible to reduce the amount of materials used? </a:t>
          </a:r>
          <a:endParaRPr lang="en-GB" sz="2100" kern="1200" dirty="0"/>
        </a:p>
      </dsp:txBody>
      <dsp:txXfrm rot="-5400000">
        <a:off x="756222" y="34530"/>
        <a:ext cx="11207058" cy="633648"/>
      </dsp:txXfrm>
    </dsp:sp>
    <dsp:sp modelId="{5E80BE84-7821-498E-84E9-23F1961AC4C9}">
      <dsp:nvSpPr>
        <dsp:cNvPr id="0" name=""/>
        <dsp:cNvSpPr/>
      </dsp:nvSpPr>
      <dsp:spPr>
        <a:xfrm rot="5400000">
          <a:off x="-162047" y="1038335"/>
          <a:ext cx="1080317" cy="756222"/>
        </a:xfrm>
        <a:prstGeom prst="chevron">
          <a:avLst/>
        </a:prstGeom>
        <a:solidFill>
          <a:schemeClr val="accent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Rethink</a:t>
          </a:r>
        </a:p>
      </dsp:txBody>
      <dsp:txXfrm rot="-5400000">
        <a:off x="1" y="1254398"/>
        <a:ext cx="756222" cy="324095"/>
      </dsp:txXfrm>
    </dsp:sp>
    <dsp:sp modelId="{9A0278E8-D53D-48D7-97A4-2DF1E1E16EE5}">
      <dsp:nvSpPr>
        <dsp:cNvPr id="0" name=""/>
        <dsp:cNvSpPr/>
      </dsp:nvSpPr>
      <dsp:spPr>
        <a:xfrm rot="5400000">
          <a:off x="6025787" y="-4393277"/>
          <a:ext cx="702206" cy="11241337"/>
        </a:xfrm>
        <a:prstGeom prst="round2SameRect">
          <a:avLst/>
        </a:prstGeom>
        <a:solidFill>
          <a:schemeClr val="lt1">
            <a:alpha val="90000"/>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GB" sz="2100" kern="1200" dirty="0">
              <a:effectLst/>
            </a:rPr>
            <a:t>is there a better way to solve this problem that is less damaging to the environment?</a:t>
          </a:r>
          <a:endParaRPr lang="en-GB" sz="2100" kern="1200" dirty="0"/>
        </a:p>
      </dsp:txBody>
      <dsp:txXfrm rot="-5400000">
        <a:off x="756222" y="910567"/>
        <a:ext cx="11207058" cy="633648"/>
      </dsp:txXfrm>
    </dsp:sp>
    <dsp:sp modelId="{7A848BC8-5935-42C8-8574-86FE9F8FB771}">
      <dsp:nvSpPr>
        <dsp:cNvPr id="0" name=""/>
        <dsp:cNvSpPr/>
      </dsp:nvSpPr>
      <dsp:spPr>
        <a:xfrm rot="5400000">
          <a:off x="-162047" y="1914373"/>
          <a:ext cx="1080317" cy="756222"/>
        </a:xfrm>
        <a:prstGeom prst="chevron">
          <a:avLst/>
        </a:prstGeom>
        <a:solidFill>
          <a:schemeClr val="accent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Refuse</a:t>
          </a:r>
        </a:p>
      </dsp:txBody>
      <dsp:txXfrm rot="-5400000">
        <a:off x="1" y="2130436"/>
        <a:ext cx="756222" cy="324095"/>
      </dsp:txXfrm>
    </dsp:sp>
    <dsp:sp modelId="{74798D60-1D36-496F-A323-4E6CD5B0D7B9}">
      <dsp:nvSpPr>
        <dsp:cNvPr id="0" name=""/>
        <dsp:cNvSpPr/>
      </dsp:nvSpPr>
      <dsp:spPr>
        <a:xfrm rot="5400000">
          <a:off x="6025787" y="-3517240"/>
          <a:ext cx="702206" cy="11241337"/>
        </a:xfrm>
        <a:prstGeom prst="round2SameRect">
          <a:avLst/>
        </a:prstGeom>
        <a:solidFill>
          <a:schemeClr val="lt1">
            <a:alpha val="90000"/>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GB" sz="2100" kern="1200" dirty="0">
              <a:effectLst/>
            </a:rPr>
            <a:t>not accepting things that are not the best option for the environment. For example, is the packaging really needed?</a:t>
          </a:r>
          <a:endParaRPr lang="en-GB" sz="2100" kern="1200" dirty="0"/>
        </a:p>
      </dsp:txBody>
      <dsp:txXfrm rot="-5400000">
        <a:off x="756222" y="1786604"/>
        <a:ext cx="11207058" cy="633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2DF55D-614E-4890-BC57-DD44C9D51F83}">
      <dsp:nvSpPr>
        <dsp:cNvPr id="0" name=""/>
        <dsp:cNvSpPr/>
      </dsp:nvSpPr>
      <dsp:spPr>
        <a:xfrm rot="5400000">
          <a:off x="-158272" y="158767"/>
          <a:ext cx="1055149" cy="738604"/>
        </a:xfrm>
        <a:prstGeom prst="chevron">
          <a:avLst/>
        </a:prstGeom>
        <a:solidFill>
          <a:schemeClr val="accent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Recycle</a:t>
          </a:r>
        </a:p>
      </dsp:txBody>
      <dsp:txXfrm rot="-5400000">
        <a:off x="1" y="369796"/>
        <a:ext cx="738604" cy="316545"/>
      </dsp:txXfrm>
    </dsp:sp>
    <dsp:sp modelId="{A83FAD0F-0C90-4ED8-9BFD-58E668F4E16C}">
      <dsp:nvSpPr>
        <dsp:cNvPr id="0" name=""/>
        <dsp:cNvSpPr/>
      </dsp:nvSpPr>
      <dsp:spPr>
        <a:xfrm rot="5400000">
          <a:off x="6025158" y="-5286058"/>
          <a:ext cx="685847" cy="11258955"/>
        </a:xfrm>
        <a:prstGeom prst="round2SameRect">
          <a:avLst/>
        </a:prstGeom>
        <a:solidFill>
          <a:schemeClr val="lt1">
            <a:alpha val="90000"/>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GB" sz="2100" kern="1200" dirty="0">
              <a:effectLst/>
            </a:rPr>
            <a:t>could recycled materials be used, or is the product made from materials that are easy to recycle?</a:t>
          </a:r>
          <a:endParaRPr lang="en-GB" sz="2100" kern="1200" dirty="0"/>
        </a:p>
      </dsp:txBody>
      <dsp:txXfrm rot="-5400000">
        <a:off x="738604" y="33976"/>
        <a:ext cx="11225475" cy="618887"/>
      </dsp:txXfrm>
    </dsp:sp>
    <dsp:sp modelId="{5E80BE84-7821-498E-84E9-23F1961AC4C9}">
      <dsp:nvSpPr>
        <dsp:cNvPr id="0" name=""/>
        <dsp:cNvSpPr/>
      </dsp:nvSpPr>
      <dsp:spPr>
        <a:xfrm rot="5400000">
          <a:off x="-158272" y="1008852"/>
          <a:ext cx="1055149" cy="738604"/>
        </a:xfrm>
        <a:prstGeom prst="chevron">
          <a:avLst/>
        </a:prstGeom>
        <a:solidFill>
          <a:schemeClr val="accent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Repair</a:t>
          </a:r>
        </a:p>
      </dsp:txBody>
      <dsp:txXfrm rot="-5400000">
        <a:off x="1" y="1219881"/>
        <a:ext cx="738604" cy="316545"/>
      </dsp:txXfrm>
    </dsp:sp>
    <dsp:sp modelId="{9A0278E8-D53D-48D7-97A4-2DF1E1E16EE5}">
      <dsp:nvSpPr>
        <dsp:cNvPr id="0" name=""/>
        <dsp:cNvSpPr/>
      </dsp:nvSpPr>
      <dsp:spPr>
        <a:xfrm rot="5400000">
          <a:off x="6025158" y="-4435973"/>
          <a:ext cx="685847" cy="11258955"/>
        </a:xfrm>
        <a:prstGeom prst="round2SameRect">
          <a:avLst/>
        </a:prstGeom>
        <a:solidFill>
          <a:schemeClr val="lt1">
            <a:alpha val="90000"/>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GB" sz="2100" kern="1200" dirty="0">
              <a:effectLst/>
            </a:rPr>
            <a:t>is the product easy to repair?</a:t>
          </a:r>
          <a:endParaRPr lang="en-GB" sz="2100" kern="1200" dirty="0"/>
        </a:p>
      </dsp:txBody>
      <dsp:txXfrm rot="-5400000">
        <a:off x="738604" y="884061"/>
        <a:ext cx="11225475" cy="618887"/>
      </dsp:txXfrm>
    </dsp:sp>
    <dsp:sp modelId="{7A848BC8-5935-42C8-8574-86FE9F8FB771}">
      <dsp:nvSpPr>
        <dsp:cNvPr id="0" name=""/>
        <dsp:cNvSpPr/>
      </dsp:nvSpPr>
      <dsp:spPr>
        <a:xfrm rot="5400000">
          <a:off x="-158272" y="1858937"/>
          <a:ext cx="1055149" cy="738604"/>
        </a:xfrm>
        <a:prstGeom prst="chevron">
          <a:avLst/>
        </a:prstGeom>
        <a:solidFill>
          <a:schemeClr val="accent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Reuse</a:t>
          </a:r>
        </a:p>
      </dsp:txBody>
      <dsp:txXfrm rot="-5400000">
        <a:off x="1" y="2069966"/>
        <a:ext cx="738604" cy="316545"/>
      </dsp:txXfrm>
    </dsp:sp>
    <dsp:sp modelId="{74798D60-1D36-496F-A323-4E6CD5B0D7B9}">
      <dsp:nvSpPr>
        <dsp:cNvPr id="0" name=""/>
        <dsp:cNvSpPr/>
      </dsp:nvSpPr>
      <dsp:spPr>
        <a:xfrm rot="5400000">
          <a:off x="6025158" y="-3585888"/>
          <a:ext cx="685847" cy="11258955"/>
        </a:xfrm>
        <a:prstGeom prst="round2SameRect">
          <a:avLst/>
        </a:prstGeom>
        <a:solidFill>
          <a:schemeClr val="lt1">
            <a:alpha val="90000"/>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GB" sz="2100" kern="1200" dirty="0">
              <a:effectLst/>
            </a:rPr>
            <a:t>could the product have another use? Could its parts be used in other products? This will extend its life.</a:t>
          </a:r>
          <a:endParaRPr lang="en-GB" sz="2100" kern="1200" dirty="0"/>
        </a:p>
      </dsp:txBody>
      <dsp:txXfrm rot="-5400000">
        <a:off x="738604" y="1734146"/>
        <a:ext cx="11225475" cy="61888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5B58EC-923C-4A99-991E-D1C8B8214ABB}" type="datetimeFigureOut">
              <a:rPr lang="en-GB" smtClean="0"/>
              <a:t>24/03/2020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139C2C-C458-4159-9313-FE0465E1A65F}" type="slidenum">
              <a:rPr lang="en-GB" smtClean="0"/>
              <a:t>‹#›</a:t>
            </a:fld>
            <a:endParaRPr lang="en-GB"/>
          </a:p>
        </p:txBody>
      </p:sp>
    </p:spTree>
    <p:extLst>
      <p:ext uri="{BB962C8B-B14F-4D97-AF65-F5344CB8AC3E}">
        <p14:creationId xmlns:p14="http://schemas.microsoft.com/office/powerpoint/2010/main" val="51144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800" y="1076325"/>
            <a:ext cx="9571038" cy="53848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20C2321-4940-4D49-A59F-7004AA004E64}" type="slidenum">
              <a:rPr lang="en-GB" smtClean="0"/>
              <a:pPr/>
              <a:t>8</a:t>
            </a:fld>
            <a:endParaRPr lang="en-GB"/>
          </a:p>
        </p:txBody>
      </p:sp>
    </p:spTree>
    <p:extLst>
      <p:ext uri="{BB962C8B-B14F-4D97-AF65-F5344CB8AC3E}">
        <p14:creationId xmlns:p14="http://schemas.microsoft.com/office/powerpoint/2010/main" val="1147848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ED1DC-9973-499C-925E-CDA6A03A5D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3737FA7-716B-4BC2-BC5E-0156D5D4BF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94BA8BF-25A5-4AA9-987D-888A62400302}"/>
              </a:ext>
            </a:extLst>
          </p:cNvPr>
          <p:cNvSpPr>
            <a:spLocks noGrp="1"/>
          </p:cNvSpPr>
          <p:nvPr>
            <p:ph type="dt" sz="half" idx="10"/>
          </p:nvPr>
        </p:nvSpPr>
        <p:spPr/>
        <p:txBody>
          <a:bodyPr/>
          <a:lstStyle/>
          <a:p>
            <a:fld id="{55811638-F75D-4BBA-94AE-10B86FE0606F}" type="datetimeFigureOut">
              <a:rPr lang="en-GB" smtClean="0"/>
              <a:t>24/03/2020</a:t>
            </a:fld>
            <a:endParaRPr lang="en-GB"/>
          </a:p>
        </p:txBody>
      </p:sp>
      <p:sp>
        <p:nvSpPr>
          <p:cNvPr id="5" name="Footer Placeholder 4">
            <a:extLst>
              <a:ext uri="{FF2B5EF4-FFF2-40B4-BE49-F238E27FC236}">
                <a16:creationId xmlns:a16="http://schemas.microsoft.com/office/drawing/2014/main" id="{C2F37F14-24E7-424D-AC44-A69FF277BE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EF22C8-2DDC-4B75-9ECF-8A8FC14EA041}"/>
              </a:ext>
            </a:extLst>
          </p:cNvPr>
          <p:cNvSpPr>
            <a:spLocks noGrp="1"/>
          </p:cNvSpPr>
          <p:nvPr>
            <p:ph type="sldNum" sz="quarter" idx="12"/>
          </p:nvPr>
        </p:nvSpPr>
        <p:spPr/>
        <p:txBody>
          <a:bodyPr/>
          <a:lstStyle/>
          <a:p>
            <a:fld id="{F0746A07-B681-4B2C-A4D4-1180867EF940}" type="slidenum">
              <a:rPr lang="en-GB" smtClean="0"/>
              <a:t>‹#›</a:t>
            </a:fld>
            <a:endParaRPr lang="en-GB"/>
          </a:p>
        </p:txBody>
      </p:sp>
    </p:spTree>
    <p:extLst>
      <p:ext uri="{BB962C8B-B14F-4D97-AF65-F5344CB8AC3E}">
        <p14:creationId xmlns:p14="http://schemas.microsoft.com/office/powerpoint/2010/main" val="1627714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8178D-15D5-4A9B-805F-B857C574BF4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1BC7F9D-FA94-4437-80DE-94599C446D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82AAFD-45ED-45F6-9422-9E5E36612B69}"/>
              </a:ext>
            </a:extLst>
          </p:cNvPr>
          <p:cNvSpPr>
            <a:spLocks noGrp="1"/>
          </p:cNvSpPr>
          <p:nvPr>
            <p:ph type="dt" sz="half" idx="10"/>
          </p:nvPr>
        </p:nvSpPr>
        <p:spPr/>
        <p:txBody>
          <a:bodyPr/>
          <a:lstStyle/>
          <a:p>
            <a:fld id="{55811638-F75D-4BBA-94AE-10B86FE0606F}" type="datetimeFigureOut">
              <a:rPr lang="en-GB" smtClean="0"/>
              <a:t>24/03/2020</a:t>
            </a:fld>
            <a:endParaRPr lang="en-GB"/>
          </a:p>
        </p:txBody>
      </p:sp>
      <p:sp>
        <p:nvSpPr>
          <p:cNvPr id="5" name="Footer Placeholder 4">
            <a:extLst>
              <a:ext uri="{FF2B5EF4-FFF2-40B4-BE49-F238E27FC236}">
                <a16:creationId xmlns:a16="http://schemas.microsoft.com/office/drawing/2014/main" id="{93A6A1FD-E640-4DC1-91C0-9EFB026091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D39511-EF11-43DF-8EFB-BE9DE0E2CEA3}"/>
              </a:ext>
            </a:extLst>
          </p:cNvPr>
          <p:cNvSpPr>
            <a:spLocks noGrp="1"/>
          </p:cNvSpPr>
          <p:nvPr>
            <p:ph type="sldNum" sz="quarter" idx="12"/>
          </p:nvPr>
        </p:nvSpPr>
        <p:spPr/>
        <p:txBody>
          <a:bodyPr/>
          <a:lstStyle/>
          <a:p>
            <a:fld id="{F0746A07-B681-4B2C-A4D4-1180867EF940}" type="slidenum">
              <a:rPr lang="en-GB" smtClean="0"/>
              <a:t>‹#›</a:t>
            </a:fld>
            <a:endParaRPr lang="en-GB"/>
          </a:p>
        </p:txBody>
      </p:sp>
    </p:spTree>
    <p:extLst>
      <p:ext uri="{BB962C8B-B14F-4D97-AF65-F5344CB8AC3E}">
        <p14:creationId xmlns:p14="http://schemas.microsoft.com/office/powerpoint/2010/main" val="3008465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444884-20AF-4848-82E7-E1B6EC323CC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E8EA0FC-8247-46BB-83C5-181A8D7497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3B414F-5E1A-4E24-939D-F97BF3D63538}"/>
              </a:ext>
            </a:extLst>
          </p:cNvPr>
          <p:cNvSpPr>
            <a:spLocks noGrp="1"/>
          </p:cNvSpPr>
          <p:nvPr>
            <p:ph type="dt" sz="half" idx="10"/>
          </p:nvPr>
        </p:nvSpPr>
        <p:spPr/>
        <p:txBody>
          <a:bodyPr/>
          <a:lstStyle/>
          <a:p>
            <a:fld id="{55811638-F75D-4BBA-94AE-10B86FE0606F}" type="datetimeFigureOut">
              <a:rPr lang="en-GB" smtClean="0"/>
              <a:t>24/03/2020</a:t>
            </a:fld>
            <a:endParaRPr lang="en-GB"/>
          </a:p>
        </p:txBody>
      </p:sp>
      <p:sp>
        <p:nvSpPr>
          <p:cNvPr id="5" name="Footer Placeholder 4">
            <a:extLst>
              <a:ext uri="{FF2B5EF4-FFF2-40B4-BE49-F238E27FC236}">
                <a16:creationId xmlns:a16="http://schemas.microsoft.com/office/drawing/2014/main" id="{46189BFF-EADF-40EF-841A-BB317F2215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575CB7-D392-4C64-A51E-DB3E2AD9274C}"/>
              </a:ext>
            </a:extLst>
          </p:cNvPr>
          <p:cNvSpPr>
            <a:spLocks noGrp="1"/>
          </p:cNvSpPr>
          <p:nvPr>
            <p:ph type="sldNum" sz="quarter" idx="12"/>
          </p:nvPr>
        </p:nvSpPr>
        <p:spPr/>
        <p:txBody>
          <a:bodyPr/>
          <a:lstStyle/>
          <a:p>
            <a:fld id="{F0746A07-B681-4B2C-A4D4-1180867EF940}" type="slidenum">
              <a:rPr lang="en-GB" smtClean="0"/>
              <a:t>‹#›</a:t>
            </a:fld>
            <a:endParaRPr lang="en-GB"/>
          </a:p>
        </p:txBody>
      </p:sp>
    </p:spTree>
    <p:extLst>
      <p:ext uri="{BB962C8B-B14F-4D97-AF65-F5344CB8AC3E}">
        <p14:creationId xmlns:p14="http://schemas.microsoft.com/office/powerpoint/2010/main" val="3450725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09C6B-DAAB-457F-8ED3-D230E75462E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8B8FF5E-134C-41C2-93AB-0C202A72ED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A91706-CCEA-4B64-85A2-5F83B6D9214D}"/>
              </a:ext>
            </a:extLst>
          </p:cNvPr>
          <p:cNvSpPr>
            <a:spLocks noGrp="1"/>
          </p:cNvSpPr>
          <p:nvPr>
            <p:ph type="dt" sz="half" idx="10"/>
          </p:nvPr>
        </p:nvSpPr>
        <p:spPr/>
        <p:txBody>
          <a:bodyPr/>
          <a:lstStyle/>
          <a:p>
            <a:fld id="{55811638-F75D-4BBA-94AE-10B86FE0606F}" type="datetimeFigureOut">
              <a:rPr lang="en-GB" smtClean="0"/>
              <a:t>24/03/2020</a:t>
            </a:fld>
            <a:endParaRPr lang="en-GB"/>
          </a:p>
        </p:txBody>
      </p:sp>
      <p:sp>
        <p:nvSpPr>
          <p:cNvPr id="5" name="Footer Placeholder 4">
            <a:extLst>
              <a:ext uri="{FF2B5EF4-FFF2-40B4-BE49-F238E27FC236}">
                <a16:creationId xmlns:a16="http://schemas.microsoft.com/office/drawing/2014/main" id="{FE10A841-D91A-4DCA-BB93-AABB7CFA03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F416E4-48C2-4DB1-9EC2-6E36FA8772F9}"/>
              </a:ext>
            </a:extLst>
          </p:cNvPr>
          <p:cNvSpPr>
            <a:spLocks noGrp="1"/>
          </p:cNvSpPr>
          <p:nvPr>
            <p:ph type="sldNum" sz="quarter" idx="12"/>
          </p:nvPr>
        </p:nvSpPr>
        <p:spPr/>
        <p:txBody>
          <a:bodyPr/>
          <a:lstStyle/>
          <a:p>
            <a:fld id="{F0746A07-B681-4B2C-A4D4-1180867EF940}" type="slidenum">
              <a:rPr lang="en-GB" smtClean="0"/>
              <a:t>‹#›</a:t>
            </a:fld>
            <a:endParaRPr lang="en-GB"/>
          </a:p>
        </p:txBody>
      </p:sp>
    </p:spTree>
    <p:extLst>
      <p:ext uri="{BB962C8B-B14F-4D97-AF65-F5344CB8AC3E}">
        <p14:creationId xmlns:p14="http://schemas.microsoft.com/office/powerpoint/2010/main" val="954067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132DA-9ECF-46AF-87FD-BC5DD0A31B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E393D31-A8E7-4237-902E-9B472E3EEE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A52D7B-6840-48B5-B1A6-FBF8FF132E7B}"/>
              </a:ext>
            </a:extLst>
          </p:cNvPr>
          <p:cNvSpPr>
            <a:spLocks noGrp="1"/>
          </p:cNvSpPr>
          <p:nvPr>
            <p:ph type="dt" sz="half" idx="10"/>
          </p:nvPr>
        </p:nvSpPr>
        <p:spPr/>
        <p:txBody>
          <a:bodyPr/>
          <a:lstStyle/>
          <a:p>
            <a:fld id="{55811638-F75D-4BBA-94AE-10B86FE0606F}" type="datetimeFigureOut">
              <a:rPr lang="en-GB" smtClean="0"/>
              <a:t>24/03/2020</a:t>
            </a:fld>
            <a:endParaRPr lang="en-GB"/>
          </a:p>
        </p:txBody>
      </p:sp>
      <p:sp>
        <p:nvSpPr>
          <p:cNvPr id="5" name="Footer Placeholder 4">
            <a:extLst>
              <a:ext uri="{FF2B5EF4-FFF2-40B4-BE49-F238E27FC236}">
                <a16:creationId xmlns:a16="http://schemas.microsoft.com/office/drawing/2014/main" id="{960B6ACF-183E-466E-9F31-1622E409EB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17BC5E-F16B-4A0D-A535-9B7DA81A7554}"/>
              </a:ext>
            </a:extLst>
          </p:cNvPr>
          <p:cNvSpPr>
            <a:spLocks noGrp="1"/>
          </p:cNvSpPr>
          <p:nvPr>
            <p:ph type="sldNum" sz="quarter" idx="12"/>
          </p:nvPr>
        </p:nvSpPr>
        <p:spPr/>
        <p:txBody>
          <a:bodyPr/>
          <a:lstStyle/>
          <a:p>
            <a:fld id="{F0746A07-B681-4B2C-A4D4-1180867EF940}" type="slidenum">
              <a:rPr lang="en-GB" smtClean="0"/>
              <a:t>‹#›</a:t>
            </a:fld>
            <a:endParaRPr lang="en-GB"/>
          </a:p>
        </p:txBody>
      </p:sp>
    </p:spTree>
    <p:extLst>
      <p:ext uri="{BB962C8B-B14F-4D97-AF65-F5344CB8AC3E}">
        <p14:creationId xmlns:p14="http://schemas.microsoft.com/office/powerpoint/2010/main" val="3264715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6035C-E577-485C-9EE7-903FEFD401B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E062249-E51B-48E9-B097-0DE91172FF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774E89E-8556-4E3C-8E89-DC8BAFFAB4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51D158B-167C-479D-9B9F-1969A834219C}"/>
              </a:ext>
            </a:extLst>
          </p:cNvPr>
          <p:cNvSpPr>
            <a:spLocks noGrp="1"/>
          </p:cNvSpPr>
          <p:nvPr>
            <p:ph type="dt" sz="half" idx="10"/>
          </p:nvPr>
        </p:nvSpPr>
        <p:spPr/>
        <p:txBody>
          <a:bodyPr/>
          <a:lstStyle/>
          <a:p>
            <a:fld id="{55811638-F75D-4BBA-94AE-10B86FE0606F}" type="datetimeFigureOut">
              <a:rPr lang="en-GB" smtClean="0"/>
              <a:t>24/03/2020</a:t>
            </a:fld>
            <a:endParaRPr lang="en-GB"/>
          </a:p>
        </p:txBody>
      </p:sp>
      <p:sp>
        <p:nvSpPr>
          <p:cNvPr id="6" name="Footer Placeholder 5">
            <a:extLst>
              <a:ext uri="{FF2B5EF4-FFF2-40B4-BE49-F238E27FC236}">
                <a16:creationId xmlns:a16="http://schemas.microsoft.com/office/drawing/2014/main" id="{17F9A153-712B-4B2D-9AF4-818FC1AAEC3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11B61B-A711-4EBF-99A4-18B3B396A9B7}"/>
              </a:ext>
            </a:extLst>
          </p:cNvPr>
          <p:cNvSpPr>
            <a:spLocks noGrp="1"/>
          </p:cNvSpPr>
          <p:nvPr>
            <p:ph type="sldNum" sz="quarter" idx="12"/>
          </p:nvPr>
        </p:nvSpPr>
        <p:spPr/>
        <p:txBody>
          <a:bodyPr/>
          <a:lstStyle/>
          <a:p>
            <a:fld id="{F0746A07-B681-4B2C-A4D4-1180867EF940}" type="slidenum">
              <a:rPr lang="en-GB" smtClean="0"/>
              <a:t>‹#›</a:t>
            </a:fld>
            <a:endParaRPr lang="en-GB"/>
          </a:p>
        </p:txBody>
      </p:sp>
    </p:spTree>
    <p:extLst>
      <p:ext uri="{BB962C8B-B14F-4D97-AF65-F5344CB8AC3E}">
        <p14:creationId xmlns:p14="http://schemas.microsoft.com/office/powerpoint/2010/main" val="3819975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A56F4-730D-43C6-ADBF-0A7D04DB35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90A9EEA-45F2-4EA7-9A39-BDC3BE7133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C8B953-93D0-4CCA-8A9A-EBAB6A7A5B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06C21AB-7987-49F8-85F6-F41AB6D3E8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EE8EDA-408A-491C-8BC7-CA9D7DD25D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E57BE65-94BB-4C21-A0B5-1E918D584BA1}"/>
              </a:ext>
            </a:extLst>
          </p:cNvPr>
          <p:cNvSpPr>
            <a:spLocks noGrp="1"/>
          </p:cNvSpPr>
          <p:nvPr>
            <p:ph type="dt" sz="half" idx="10"/>
          </p:nvPr>
        </p:nvSpPr>
        <p:spPr/>
        <p:txBody>
          <a:bodyPr/>
          <a:lstStyle/>
          <a:p>
            <a:fld id="{55811638-F75D-4BBA-94AE-10B86FE0606F}" type="datetimeFigureOut">
              <a:rPr lang="en-GB" smtClean="0"/>
              <a:t>24/03/2020</a:t>
            </a:fld>
            <a:endParaRPr lang="en-GB"/>
          </a:p>
        </p:txBody>
      </p:sp>
      <p:sp>
        <p:nvSpPr>
          <p:cNvPr id="8" name="Footer Placeholder 7">
            <a:extLst>
              <a:ext uri="{FF2B5EF4-FFF2-40B4-BE49-F238E27FC236}">
                <a16:creationId xmlns:a16="http://schemas.microsoft.com/office/drawing/2014/main" id="{B31A20A0-6CD1-4C80-B35E-FB6C6E91165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B988B7B-7234-4E5F-8855-E1CB30D09C25}"/>
              </a:ext>
            </a:extLst>
          </p:cNvPr>
          <p:cNvSpPr>
            <a:spLocks noGrp="1"/>
          </p:cNvSpPr>
          <p:nvPr>
            <p:ph type="sldNum" sz="quarter" idx="12"/>
          </p:nvPr>
        </p:nvSpPr>
        <p:spPr/>
        <p:txBody>
          <a:bodyPr/>
          <a:lstStyle/>
          <a:p>
            <a:fld id="{F0746A07-B681-4B2C-A4D4-1180867EF940}" type="slidenum">
              <a:rPr lang="en-GB" smtClean="0"/>
              <a:t>‹#›</a:t>
            </a:fld>
            <a:endParaRPr lang="en-GB"/>
          </a:p>
        </p:txBody>
      </p:sp>
    </p:spTree>
    <p:extLst>
      <p:ext uri="{BB962C8B-B14F-4D97-AF65-F5344CB8AC3E}">
        <p14:creationId xmlns:p14="http://schemas.microsoft.com/office/powerpoint/2010/main" val="1105186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F687F-EA15-4C0F-8292-D371B73F908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E98E00A-B7C1-40B8-909F-BBF65A68B361}"/>
              </a:ext>
            </a:extLst>
          </p:cNvPr>
          <p:cNvSpPr>
            <a:spLocks noGrp="1"/>
          </p:cNvSpPr>
          <p:nvPr>
            <p:ph type="dt" sz="half" idx="10"/>
          </p:nvPr>
        </p:nvSpPr>
        <p:spPr/>
        <p:txBody>
          <a:bodyPr/>
          <a:lstStyle/>
          <a:p>
            <a:fld id="{55811638-F75D-4BBA-94AE-10B86FE0606F}" type="datetimeFigureOut">
              <a:rPr lang="en-GB" smtClean="0"/>
              <a:t>24/03/2020</a:t>
            </a:fld>
            <a:endParaRPr lang="en-GB"/>
          </a:p>
        </p:txBody>
      </p:sp>
      <p:sp>
        <p:nvSpPr>
          <p:cNvPr id="4" name="Footer Placeholder 3">
            <a:extLst>
              <a:ext uri="{FF2B5EF4-FFF2-40B4-BE49-F238E27FC236}">
                <a16:creationId xmlns:a16="http://schemas.microsoft.com/office/drawing/2014/main" id="{F1ED516E-66E1-462B-A31E-3090C636D55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F3291D6-4DA5-4B13-B62C-F73906AA8DE7}"/>
              </a:ext>
            </a:extLst>
          </p:cNvPr>
          <p:cNvSpPr>
            <a:spLocks noGrp="1"/>
          </p:cNvSpPr>
          <p:nvPr>
            <p:ph type="sldNum" sz="quarter" idx="12"/>
          </p:nvPr>
        </p:nvSpPr>
        <p:spPr/>
        <p:txBody>
          <a:bodyPr/>
          <a:lstStyle/>
          <a:p>
            <a:fld id="{F0746A07-B681-4B2C-A4D4-1180867EF940}" type="slidenum">
              <a:rPr lang="en-GB" smtClean="0"/>
              <a:t>‹#›</a:t>
            </a:fld>
            <a:endParaRPr lang="en-GB"/>
          </a:p>
        </p:txBody>
      </p:sp>
    </p:spTree>
    <p:extLst>
      <p:ext uri="{BB962C8B-B14F-4D97-AF65-F5344CB8AC3E}">
        <p14:creationId xmlns:p14="http://schemas.microsoft.com/office/powerpoint/2010/main" val="1104284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759D0F-0119-40F5-8D04-8E44F39EF4D1}"/>
              </a:ext>
            </a:extLst>
          </p:cNvPr>
          <p:cNvSpPr>
            <a:spLocks noGrp="1"/>
          </p:cNvSpPr>
          <p:nvPr>
            <p:ph type="dt" sz="half" idx="10"/>
          </p:nvPr>
        </p:nvSpPr>
        <p:spPr/>
        <p:txBody>
          <a:bodyPr/>
          <a:lstStyle/>
          <a:p>
            <a:fld id="{55811638-F75D-4BBA-94AE-10B86FE0606F}" type="datetimeFigureOut">
              <a:rPr lang="en-GB" smtClean="0"/>
              <a:t>24/03/2020</a:t>
            </a:fld>
            <a:endParaRPr lang="en-GB"/>
          </a:p>
        </p:txBody>
      </p:sp>
      <p:sp>
        <p:nvSpPr>
          <p:cNvPr id="3" name="Footer Placeholder 2">
            <a:extLst>
              <a:ext uri="{FF2B5EF4-FFF2-40B4-BE49-F238E27FC236}">
                <a16:creationId xmlns:a16="http://schemas.microsoft.com/office/drawing/2014/main" id="{F86CE476-77BE-4B45-81CA-106A55462AF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745FF99-A346-4BBA-856A-372E6F8A41F4}"/>
              </a:ext>
            </a:extLst>
          </p:cNvPr>
          <p:cNvSpPr>
            <a:spLocks noGrp="1"/>
          </p:cNvSpPr>
          <p:nvPr>
            <p:ph type="sldNum" sz="quarter" idx="12"/>
          </p:nvPr>
        </p:nvSpPr>
        <p:spPr/>
        <p:txBody>
          <a:bodyPr/>
          <a:lstStyle/>
          <a:p>
            <a:fld id="{F0746A07-B681-4B2C-A4D4-1180867EF940}" type="slidenum">
              <a:rPr lang="en-GB" smtClean="0"/>
              <a:t>‹#›</a:t>
            </a:fld>
            <a:endParaRPr lang="en-GB"/>
          </a:p>
        </p:txBody>
      </p:sp>
    </p:spTree>
    <p:extLst>
      <p:ext uri="{BB962C8B-B14F-4D97-AF65-F5344CB8AC3E}">
        <p14:creationId xmlns:p14="http://schemas.microsoft.com/office/powerpoint/2010/main" val="3252849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FF546-26FE-4B2B-9CD2-E347006085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1038BB0-305B-4140-B380-C8D16CB60E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44F766C-CC97-4536-81C7-01431432CD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ACECAC-F15F-4203-9977-E2703B1612BF}"/>
              </a:ext>
            </a:extLst>
          </p:cNvPr>
          <p:cNvSpPr>
            <a:spLocks noGrp="1"/>
          </p:cNvSpPr>
          <p:nvPr>
            <p:ph type="dt" sz="half" idx="10"/>
          </p:nvPr>
        </p:nvSpPr>
        <p:spPr/>
        <p:txBody>
          <a:bodyPr/>
          <a:lstStyle/>
          <a:p>
            <a:fld id="{55811638-F75D-4BBA-94AE-10B86FE0606F}" type="datetimeFigureOut">
              <a:rPr lang="en-GB" smtClean="0"/>
              <a:t>24/03/2020</a:t>
            </a:fld>
            <a:endParaRPr lang="en-GB"/>
          </a:p>
        </p:txBody>
      </p:sp>
      <p:sp>
        <p:nvSpPr>
          <p:cNvPr id="6" name="Footer Placeholder 5">
            <a:extLst>
              <a:ext uri="{FF2B5EF4-FFF2-40B4-BE49-F238E27FC236}">
                <a16:creationId xmlns:a16="http://schemas.microsoft.com/office/drawing/2014/main" id="{612A8376-5E6D-4F28-8131-AC1B1A00114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A4944FE-826D-4EDD-981C-BFE938B96C57}"/>
              </a:ext>
            </a:extLst>
          </p:cNvPr>
          <p:cNvSpPr>
            <a:spLocks noGrp="1"/>
          </p:cNvSpPr>
          <p:nvPr>
            <p:ph type="sldNum" sz="quarter" idx="12"/>
          </p:nvPr>
        </p:nvSpPr>
        <p:spPr/>
        <p:txBody>
          <a:bodyPr/>
          <a:lstStyle/>
          <a:p>
            <a:fld id="{F0746A07-B681-4B2C-A4D4-1180867EF940}" type="slidenum">
              <a:rPr lang="en-GB" smtClean="0"/>
              <a:t>‹#›</a:t>
            </a:fld>
            <a:endParaRPr lang="en-GB"/>
          </a:p>
        </p:txBody>
      </p:sp>
    </p:spTree>
    <p:extLst>
      <p:ext uri="{BB962C8B-B14F-4D97-AF65-F5344CB8AC3E}">
        <p14:creationId xmlns:p14="http://schemas.microsoft.com/office/powerpoint/2010/main" val="2821744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6735D-3860-49D0-AF94-338A36721D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7F581F4-3860-4A5C-B7E4-535B49C3ED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D58B960-0C61-4D4C-B812-2B437DBA3E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813B61-A7FB-4EB3-BD60-200FF01EC07A}"/>
              </a:ext>
            </a:extLst>
          </p:cNvPr>
          <p:cNvSpPr>
            <a:spLocks noGrp="1"/>
          </p:cNvSpPr>
          <p:nvPr>
            <p:ph type="dt" sz="half" idx="10"/>
          </p:nvPr>
        </p:nvSpPr>
        <p:spPr/>
        <p:txBody>
          <a:bodyPr/>
          <a:lstStyle/>
          <a:p>
            <a:fld id="{55811638-F75D-4BBA-94AE-10B86FE0606F}" type="datetimeFigureOut">
              <a:rPr lang="en-GB" smtClean="0"/>
              <a:t>24/03/2020</a:t>
            </a:fld>
            <a:endParaRPr lang="en-GB"/>
          </a:p>
        </p:txBody>
      </p:sp>
      <p:sp>
        <p:nvSpPr>
          <p:cNvPr id="6" name="Footer Placeholder 5">
            <a:extLst>
              <a:ext uri="{FF2B5EF4-FFF2-40B4-BE49-F238E27FC236}">
                <a16:creationId xmlns:a16="http://schemas.microsoft.com/office/drawing/2014/main" id="{4C218738-467A-4EAC-BD6F-488BD627ABF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8D6F76-E62C-4B52-B88A-C4A024E38782}"/>
              </a:ext>
            </a:extLst>
          </p:cNvPr>
          <p:cNvSpPr>
            <a:spLocks noGrp="1"/>
          </p:cNvSpPr>
          <p:nvPr>
            <p:ph type="sldNum" sz="quarter" idx="12"/>
          </p:nvPr>
        </p:nvSpPr>
        <p:spPr/>
        <p:txBody>
          <a:bodyPr/>
          <a:lstStyle/>
          <a:p>
            <a:fld id="{F0746A07-B681-4B2C-A4D4-1180867EF940}" type="slidenum">
              <a:rPr lang="en-GB" smtClean="0"/>
              <a:t>‹#›</a:t>
            </a:fld>
            <a:endParaRPr lang="en-GB"/>
          </a:p>
        </p:txBody>
      </p:sp>
    </p:spTree>
    <p:extLst>
      <p:ext uri="{BB962C8B-B14F-4D97-AF65-F5344CB8AC3E}">
        <p14:creationId xmlns:p14="http://schemas.microsoft.com/office/powerpoint/2010/main" val="3476139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30EA52-32C5-4BE4-B5B7-FE40FAD09A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43DC31E-EF9F-4682-B106-C35FF46E14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240BA6-2EE0-485B-A7A0-6AFBC0EE65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11638-F75D-4BBA-94AE-10B86FE0606F}" type="datetimeFigureOut">
              <a:rPr lang="en-GB" smtClean="0"/>
              <a:t>24/03/2020</a:t>
            </a:fld>
            <a:endParaRPr lang="en-GB"/>
          </a:p>
        </p:txBody>
      </p:sp>
      <p:sp>
        <p:nvSpPr>
          <p:cNvPr id="5" name="Footer Placeholder 4">
            <a:extLst>
              <a:ext uri="{FF2B5EF4-FFF2-40B4-BE49-F238E27FC236}">
                <a16:creationId xmlns:a16="http://schemas.microsoft.com/office/drawing/2014/main" id="{3913117A-1943-4360-BB9D-3345BDCFB7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5A05827-BD2A-4003-B4FD-703A87C987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746A07-B681-4B2C-A4D4-1180867EF940}" type="slidenum">
              <a:rPr lang="en-GB" smtClean="0"/>
              <a:t>‹#›</a:t>
            </a:fld>
            <a:endParaRPr lang="en-GB"/>
          </a:p>
        </p:txBody>
      </p:sp>
    </p:spTree>
    <p:extLst>
      <p:ext uri="{BB962C8B-B14F-4D97-AF65-F5344CB8AC3E}">
        <p14:creationId xmlns:p14="http://schemas.microsoft.com/office/powerpoint/2010/main" val="2646296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hyperlink" Target="https://www.youtube.com/watch?v=i7z9_oneirU" TargetMode="Externa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youtube.com/results?search_query=minecraft+tutorial" TargetMode="Externa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_5r4loXPyx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fGqfWvm4TnQ"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47AA1A-F0C1-462A-A12C-53FFC73F065A}"/>
              </a:ext>
            </a:extLst>
          </p:cNvPr>
          <p:cNvSpPr/>
          <p:nvPr/>
        </p:nvSpPr>
        <p:spPr>
          <a:xfrm>
            <a:off x="2809137" y="0"/>
            <a:ext cx="9382863" cy="2387600"/>
          </a:xfrm>
          <a:prstGeom prst="rect">
            <a:avLst/>
          </a:prstGeom>
          <a:solidFill>
            <a:srgbClr val="273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6AB1BA7-6783-49E8-A9F0-DD9C2E92E486}"/>
              </a:ext>
            </a:extLst>
          </p:cNvPr>
          <p:cNvSpPr>
            <a:spLocks noGrp="1"/>
          </p:cNvSpPr>
          <p:nvPr>
            <p:ph type="ctrTitle"/>
          </p:nvPr>
        </p:nvSpPr>
        <p:spPr>
          <a:xfrm>
            <a:off x="2640697" y="30739"/>
            <a:ext cx="9551303" cy="2387600"/>
          </a:xfrm>
        </p:spPr>
        <p:txBody>
          <a:bodyPr>
            <a:normAutofit/>
          </a:bodyPr>
          <a:lstStyle/>
          <a:p>
            <a:pPr algn="r"/>
            <a:r>
              <a:rPr lang="en-GB" sz="8000" b="1" dirty="0">
                <a:solidFill>
                  <a:schemeClr val="bg1"/>
                </a:solidFill>
              </a:rPr>
              <a:t>Year 9: Sustainability and Upcycling</a:t>
            </a:r>
          </a:p>
        </p:txBody>
      </p:sp>
      <p:sp>
        <p:nvSpPr>
          <p:cNvPr id="5" name="TextBox 4">
            <a:extLst>
              <a:ext uri="{FF2B5EF4-FFF2-40B4-BE49-F238E27FC236}">
                <a16:creationId xmlns:a16="http://schemas.microsoft.com/office/drawing/2014/main" id="{78F233F7-98FA-4B0E-A16C-56B6E8C3C471}"/>
              </a:ext>
            </a:extLst>
          </p:cNvPr>
          <p:cNvSpPr txBox="1"/>
          <p:nvPr/>
        </p:nvSpPr>
        <p:spPr>
          <a:xfrm>
            <a:off x="242207" y="2633343"/>
            <a:ext cx="11534824" cy="3785652"/>
          </a:xfrm>
          <a:prstGeom prst="rect">
            <a:avLst/>
          </a:prstGeom>
          <a:noFill/>
        </p:spPr>
        <p:txBody>
          <a:bodyPr wrap="square" rtlCol="0">
            <a:spAutoFit/>
          </a:bodyPr>
          <a:lstStyle/>
          <a:p>
            <a:r>
              <a:rPr lang="en-GB" sz="4800" b="1" dirty="0"/>
              <a:t>Download this </a:t>
            </a:r>
            <a:r>
              <a:rPr lang="en-GB" sz="4800" b="1" dirty="0" err="1"/>
              <a:t>powerpoint</a:t>
            </a:r>
            <a:r>
              <a:rPr lang="en-GB" sz="4800" b="1" dirty="0"/>
              <a:t> and work on it directly. Reupload it to your classes Google Classroom (info on next slide). The best work will receive a prize at the beginning of the next term.</a:t>
            </a:r>
          </a:p>
        </p:txBody>
      </p:sp>
      <p:pic>
        <p:nvPicPr>
          <p:cNvPr id="6" name="Picture 5" descr="A close up of a sign&#10;&#10;Description automatically generated">
            <a:extLst>
              <a:ext uri="{FF2B5EF4-FFF2-40B4-BE49-F238E27FC236}">
                <a16:creationId xmlns:a16="http://schemas.microsoft.com/office/drawing/2014/main" id="{35B23843-B69A-1240-9781-CB8B9DBE0A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207" y="146398"/>
            <a:ext cx="2156283" cy="2156283"/>
          </a:xfrm>
          <a:prstGeom prst="rect">
            <a:avLst/>
          </a:prstGeom>
        </p:spPr>
      </p:pic>
    </p:spTree>
    <p:extLst>
      <p:ext uri="{BB962C8B-B14F-4D97-AF65-F5344CB8AC3E}">
        <p14:creationId xmlns:p14="http://schemas.microsoft.com/office/powerpoint/2010/main" val="3741487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C4B25A5-AE12-49F1-AB05-5F473D58F835}"/>
              </a:ext>
            </a:extLst>
          </p:cNvPr>
          <p:cNvSpPr txBox="1"/>
          <p:nvPr/>
        </p:nvSpPr>
        <p:spPr>
          <a:xfrm>
            <a:off x="171450" y="305068"/>
            <a:ext cx="438150" cy="6247864"/>
          </a:xfrm>
          <a:prstGeom prst="rect">
            <a:avLst/>
          </a:prstGeom>
          <a:noFill/>
        </p:spPr>
        <p:txBody>
          <a:bodyPr wrap="square" rtlCol="0">
            <a:spAutoFit/>
          </a:bodyPr>
          <a:lstStyle/>
          <a:p>
            <a:pPr algn="ctr"/>
            <a:r>
              <a:rPr lang="en-GB" sz="4000" dirty="0"/>
              <a:t>6Rs</a:t>
            </a:r>
          </a:p>
          <a:p>
            <a:pPr algn="ctr"/>
            <a:r>
              <a:rPr lang="en-GB" sz="4000" dirty="0"/>
              <a:t> Poster</a:t>
            </a:r>
          </a:p>
        </p:txBody>
      </p:sp>
    </p:spTree>
    <p:extLst>
      <p:ext uri="{BB962C8B-B14F-4D97-AF65-F5344CB8AC3E}">
        <p14:creationId xmlns:p14="http://schemas.microsoft.com/office/powerpoint/2010/main" val="4248116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6715CC-BC8E-407D-B37F-44C136A352F4}"/>
              </a:ext>
            </a:extLst>
          </p:cNvPr>
          <p:cNvSpPr/>
          <p:nvPr/>
        </p:nvSpPr>
        <p:spPr>
          <a:xfrm>
            <a:off x="-121235" y="5049520"/>
            <a:ext cx="5417136" cy="1808480"/>
          </a:xfrm>
          <a:prstGeom prst="rect">
            <a:avLst/>
          </a:prstGeom>
          <a:gradFill flip="none" rotWithShape="1">
            <a:gsLst>
              <a:gs pos="100000">
                <a:schemeClr val="bg1"/>
              </a:gs>
              <a:gs pos="19000">
                <a:srgbClr val="9AC87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A03C21B-3858-4823-9F23-6BF9D7068561}"/>
              </a:ext>
            </a:extLst>
          </p:cNvPr>
          <p:cNvSpPr>
            <a:spLocks noGrp="1"/>
          </p:cNvSpPr>
          <p:nvPr>
            <p:ph type="title"/>
          </p:nvPr>
        </p:nvSpPr>
        <p:spPr>
          <a:xfrm>
            <a:off x="0" y="-331213"/>
            <a:ext cx="10515600" cy="1325563"/>
          </a:xfrm>
        </p:spPr>
        <p:txBody>
          <a:bodyPr/>
          <a:lstStyle/>
          <a:p>
            <a:r>
              <a:rPr lang="en-GB" dirty="0"/>
              <a:t>Sustainability</a:t>
            </a:r>
          </a:p>
        </p:txBody>
      </p:sp>
      <p:sp>
        <p:nvSpPr>
          <p:cNvPr id="4" name="TextBox 3">
            <a:extLst>
              <a:ext uri="{FF2B5EF4-FFF2-40B4-BE49-F238E27FC236}">
                <a16:creationId xmlns:a16="http://schemas.microsoft.com/office/drawing/2014/main" id="{1BAD5DF8-D1A8-4CB9-AD7A-4F78343FA19E}"/>
              </a:ext>
            </a:extLst>
          </p:cNvPr>
          <p:cNvSpPr txBox="1"/>
          <p:nvPr/>
        </p:nvSpPr>
        <p:spPr>
          <a:xfrm>
            <a:off x="3257550" y="95250"/>
            <a:ext cx="8753475" cy="738664"/>
          </a:xfrm>
          <a:prstGeom prst="rect">
            <a:avLst/>
          </a:prstGeom>
          <a:noFill/>
        </p:spPr>
        <p:txBody>
          <a:bodyPr wrap="square" rtlCol="0">
            <a:spAutoFit/>
          </a:bodyPr>
          <a:lstStyle/>
          <a:p>
            <a:r>
              <a:rPr lang="en-GB" sz="1400" dirty="0"/>
              <a:t>Upcycling is a current trend and can be seen as a fashion statement in some homes. Upcycling is when a product is taken at the end of its </a:t>
            </a:r>
            <a:r>
              <a:rPr lang="en-GB" sz="1400" b="1" u="sng" dirty="0">
                <a:solidFill>
                  <a:schemeClr val="accent6"/>
                </a:solidFill>
              </a:rPr>
              <a:t>intended lifespan</a:t>
            </a:r>
            <a:r>
              <a:rPr lang="en-GB" sz="1400" dirty="0">
                <a:solidFill>
                  <a:schemeClr val="accent6"/>
                </a:solidFill>
              </a:rPr>
              <a:t> </a:t>
            </a:r>
            <a:r>
              <a:rPr lang="en-GB" sz="1400" dirty="0"/>
              <a:t>and turned into a new product with a new use. </a:t>
            </a:r>
          </a:p>
          <a:p>
            <a:endParaRPr lang="en-GB" sz="1400" dirty="0"/>
          </a:p>
        </p:txBody>
      </p:sp>
      <p:sp>
        <p:nvSpPr>
          <p:cNvPr id="5" name="Rectangle 4">
            <a:extLst>
              <a:ext uri="{FF2B5EF4-FFF2-40B4-BE49-F238E27FC236}">
                <a16:creationId xmlns:a16="http://schemas.microsoft.com/office/drawing/2014/main" id="{E4F6DC1F-3080-43A7-848D-501D6E5A610B}"/>
              </a:ext>
            </a:extLst>
          </p:cNvPr>
          <p:cNvSpPr/>
          <p:nvPr/>
        </p:nvSpPr>
        <p:spPr>
          <a:xfrm>
            <a:off x="28575" y="726401"/>
            <a:ext cx="5219700" cy="2462213"/>
          </a:xfrm>
          <a:prstGeom prst="rect">
            <a:avLst/>
          </a:prstGeom>
        </p:spPr>
        <p:txBody>
          <a:bodyPr wrap="square">
            <a:spAutoFit/>
          </a:bodyPr>
          <a:lstStyle/>
          <a:p>
            <a:r>
              <a:rPr lang="en-GB" sz="1400" b="1" dirty="0"/>
              <a:t>Task 7 (2 Lessons): Green areas are going to become a key factor in communities in the future and this could be especially prevalent in the design of modern buildings.</a:t>
            </a:r>
          </a:p>
          <a:p>
            <a:endParaRPr lang="en-GB" sz="1400" b="1" dirty="0"/>
          </a:p>
          <a:p>
            <a:r>
              <a:rPr lang="en-GB" sz="1400" b="1" dirty="0"/>
              <a:t>Watch this YouTube clip of sustainable houses from Grand Design. </a:t>
            </a:r>
            <a:r>
              <a:rPr lang="en-GB" sz="1400" b="1" dirty="0">
                <a:hlinkClick r:id="rId2"/>
              </a:rPr>
              <a:t>https://www.youtube.com/watch?v=i7z9_oneirU</a:t>
            </a:r>
            <a:endParaRPr lang="en-GB" sz="1400" b="1" dirty="0"/>
          </a:p>
          <a:p>
            <a:endParaRPr lang="en-GB" sz="1400" b="1" dirty="0"/>
          </a:p>
          <a:p>
            <a:r>
              <a:rPr lang="en-GB" sz="1400" b="1" dirty="0"/>
              <a:t>Use this as inspiration to begin the design of a sustainable home.</a:t>
            </a:r>
          </a:p>
          <a:p>
            <a:endParaRPr lang="en-GB" sz="1400" b="1" dirty="0"/>
          </a:p>
          <a:p>
            <a:r>
              <a:rPr lang="en-GB" sz="1400" b="1" dirty="0"/>
              <a:t>What are the areas which are key to a house? Write below.</a:t>
            </a:r>
          </a:p>
          <a:p>
            <a:endParaRPr lang="en-GB" sz="1400" dirty="0"/>
          </a:p>
        </p:txBody>
      </p:sp>
      <p:sp>
        <p:nvSpPr>
          <p:cNvPr id="3" name="TextBox 2">
            <a:extLst>
              <a:ext uri="{FF2B5EF4-FFF2-40B4-BE49-F238E27FC236}">
                <a16:creationId xmlns:a16="http://schemas.microsoft.com/office/drawing/2014/main" id="{DEC91353-DEC0-48EF-BDBB-98462EC17C77}"/>
              </a:ext>
            </a:extLst>
          </p:cNvPr>
          <p:cNvSpPr txBox="1"/>
          <p:nvPr/>
        </p:nvSpPr>
        <p:spPr>
          <a:xfrm>
            <a:off x="28575" y="5162312"/>
            <a:ext cx="5200650" cy="1600438"/>
          </a:xfrm>
          <a:prstGeom prst="rect">
            <a:avLst/>
          </a:prstGeom>
          <a:noFill/>
        </p:spPr>
        <p:txBody>
          <a:bodyPr wrap="square" rtlCol="0">
            <a:spAutoFit/>
          </a:bodyPr>
          <a:lstStyle/>
          <a:p>
            <a:r>
              <a:rPr lang="en-GB" sz="1400" b="1" dirty="0"/>
              <a:t>On the next page create a series of plan drawings (Top down) for your house design. You could make it all one floor like a bungalow or work on multiple floors. If this is the case label each floor clearly. This can be done using the iPad or on paper. </a:t>
            </a:r>
          </a:p>
          <a:p>
            <a:endParaRPr lang="en-GB" sz="1400" b="1" dirty="0"/>
          </a:p>
          <a:p>
            <a:r>
              <a:rPr lang="en-GB" sz="1400" b="1" dirty="0"/>
              <a:t>Make sure to highlight green areas and how you have been sustainable through use of materials etc</a:t>
            </a:r>
          </a:p>
        </p:txBody>
      </p:sp>
      <p:pic>
        <p:nvPicPr>
          <p:cNvPr id="2052" name="Picture 4" descr="Image result for sustainable building">
            <a:extLst>
              <a:ext uri="{FF2B5EF4-FFF2-40B4-BE49-F238E27FC236}">
                <a16:creationId xmlns:a16="http://schemas.microsoft.com/office/drawing/2014/main" id="{505B5CE4-84EF-4C7B-9A7F-5539D7DEF0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9025" y="655280"/>
            <a:ext cx="4372160" cy="603634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sustainable building">
            <a:extLst>
              <a:ext uri="{FF2B5EF4-FFF2-40B4-BE49-F238E27FC236}">
                <a16:creationId xmlns:a16="http://schemas.microsoft.com/office/drawing/2014/main" id="{1678813A-5B4F-4E38-A24B-54B8A3EAF42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388" r="11170"/>
          <a:stretch/>
        </p:blipFill>
        <p:spPr bwMode="auto">
          <a:xfrm>
            <a:off x="5500001" y="655280"/>
            <a:ext cx="2153920" cy="197056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sustainable building">
            <a:extLst>
              <a:ext uri="{FF2B5EF4-FFF2-40B4-BE49-F238E27FC236}">
                <a16:creationId xmlns:a16="http://schemas.microsoft.com/office/drawing/2014/main" id="{91829936-9657-4246-B6BC-13F51CE87C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4942" y="2625848"/>
            <a:ext cx="2144083" cy="114351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sustainable building">
            <a:extLst>
              <a:ext uri="{FF2B5EF4-FFF2-40B4-BE49-F238E27FC236}">
                <a16:creationId xmlns:a16="http://schemas.microsoft.com/office/drawing/2014/main" id="{5DB4322D-4A35-4191-B761-2917CD3F5B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0001" y="3769360"/>
            <a:ext cx="2164556" cy="95601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sustainable building">
            <a:extLst>
              <a:ext uri="{FF2B5EF4-FFF2-40B4-BE49-F238E27FC236}">
                <a16:creationId xmlns:a16="http://schemas.microsoft.com/office/drawing/2014/main" id="{55412965-D168-4FBC-9F07-C111431E002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3612" r="15438"/>
          <a:stretch/>
        </p:blipFill>
        <p:spPr bwMode="auto">
          <a:xfrm>
            <a:off x="5500002" y="4725372"/>
            <a:ext cx="2164556" cy="1966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756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7" name="Straight Connector 76">
            <a:extLst>
              <a:ext uri="{FF2B5EF4-FFF2-40B4-BE49-F238E27FC236}">
                <a16:creationId xmlns:a16="http://schemas.microsoft.com/office/drawing/2014/main" id="{DFDA47BC-3069-47F5-8257-24B3B1F76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2927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3076" name="Picture 4" descr="Image result for house plan drawings">
            <a:extLst>
              <a:ext uri="{FF2B5EF4-FFF2-40B4-BE49-F238E27FC236}">
                <a16:creationId xmlns:a16="http://schemas.microsoft.com/office/drawing/2014/main" id="{4D4A13A3-2C83-4626-8C48-4E89963549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200" t="12400" r="14400" b="13466"/>
          <a:stretch/>
        </p:blipFill>
        <p:spPr bwMode="auto">
          <a:xfrm>
            <a:off x="6256859" y="1260735"/>
            <a:ext cx="2648371" cy="2091629"/>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7AE95D8F-9825-4222-8846-E3461598C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430686-FD2B-410D-80C3-A98401E0115D}"/>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a:solidFill>
                  <a:srgbClr val="FFFFFF"/>
                </a:solidFill>
              </a:rPr>
              <a:t>Plan Drawing Examples</a:t>
            </a:r>
          </a:p>
        </p:txBody>
      </p:sp>
      <p:pic>
        <p:nvPicPr>
          <p:cNvPr id="3074" name="Picture 2" descr="Image result for house plan drawings">
            <a:extLst>
              <a:ext uri="{FF2B5EF4-FFF2-40B4-BE49-F238E27FC236}">
                <a16:creationId xmlns:a16="http://schemas.microsoft.com/office/drawing/2014/main" id="{E3DFF6A8-2C0D-4D98-A22B-880E02E5652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0041" y="1558573"/>
            <a:ext cx="2659472" cy="149595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house plan drawings">
            <a:extLst>
              <a:ext uri="{FF2B5EF4-FFF2-40B4-BE49-F238E27FC236}">
                <a16:creationId xmlns:a16="http://schemas.microsoft.com/office/drawing/2014/main" id="{5C2837A3-D7A0-4213-8C6D-96574CF555D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tretch/>
        </p:blipFill>
        <p:spPr bwMode="auto">
          <a:xfrm>
            <a:off x="3290143" y="891214"/>
            <a:ext cx="2646677" cy="2830670"/>
          </a:xfrm>
          <a:prstGeom prst="rect">
            <a:avLst/>
          </a:prstGeom>
          <a:noFill/>
          <a:extLst>
            <a:ext uri="{909E8E84-426E-40DD-AFC4-6F175D3DCCD1}">
              <a14:hiddenFill xmlns:a14="http://schemas.microsoft.com/office/drawing/2010/main">
                <a:solidFill>
                  <a:srgbClr val="FFFFFF"/>
                </a:solidFill>
              </a14:hiddenFill>
            </a:ext>
          </a:extLst>
        </p:spPr>
      </p:pic>
      <p:cxnSp>
        <p:nvCxnSpPr>
          <p:cNvPr id="81" name="Straight Connector 80">
            <a:extLst>
              <a:ext uri="{FF2B5EF4-FFF2-40B4-BE49-F238E27FC236}">
                <a16:creationId xmlns:a16="http://schemas.microsoft.com/office/drawing/2014/main" id="{942B920A-73AD-402A-8EEF-B88E1A9398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68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0C9EB70-BC82-414A-BF8D-AD7FC67276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609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3078" name="Picture 6" descr="Image result for house plan drawings">
            <a:extLst>
              <a:ext uri="{FF2B5EF4-FFF2-40B4-BE49-F238E27FC236}">
                <a16:creationId xmlns:a16="http://schemas.microsoft.com/office/drawing/2014/main" id="{45823B40-F7E7-419D-A95A-6B51788A011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225269" y="1435038"/>
            <a:ext cx="2648372" cy="1787651"/>
          </a:xfrm>
          <a:prstGeom prst="rect">
            <a:avLst/>
          </a:prstGeom>
          <a:noFill/>
          <a:extLst>
            <a:ext uri="{909E8E84-426E-40DD-AFC4-6F175D3DCCD1}">
              <a14:hiddenFill xmlns:a14="http://schemas.microsoft.com/office/drawing/2010/main">
                <a:solidFill>
                  <a:srgbClr val="FFFFFF"/>
                </a:solidFill>
              </a14:hiddenFill>
            </a:ext>
          </a:extLst>
        </p:spPr>
      </p:pic>
      <p:cxnSp>
        <p:nvCxnSpPr>
          <p:cNvPr id="85" name="Straight Connector 84">
            <a:extLst>
              <a:ext uri="{FF2B5EF4-FFF2-40B4-BE49-F238E27FC236}">
                <a16:creationId xmlns:a16="http://schemas.microsoft.com/office/drawing/2014/main" id="{3217665F-0036-444A-8D4A-33AF36A36A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485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8A97B-F59C-4969-A14E-D419F780BC58}"/>
              </a:ext>
            </a:extLst>
          </p:cNvPr>
          <p:cNvSpPr>
            <a:spLocks noGrp="1"/>
          </p:cNvSpPr>
          <p:nvPr>
            <p:ph type="title"/>
          </p:nvPr>
        </p:nvSpPr>
        <p:spPr>
          <a:xfrm>
            <a:off x="121920" y="2766218"/>
            <a:ext cx="487680" cy="1325563"/>
          </a:xfrm>
        </p:spPr>
        <p:txBody>
          <a:bodyPr>
            <a:noAutofit/>
          </a:bodyPr>
          <a:lstStyle/>
          <a:p>
            <a:pPr algn="ctr"/>
            <a:r>
              <a:rPr lang="en-GB" sz="3600" dirty="0"/>
              <a:t>Plan </a:t>
            </a:r>
            <a:br>
              <a:rPr lang="en-GB" sz="3600" dirty="0"/>
            </a:br>
            <a:br>
              <a:rPr lang="en-GB" sz="3600" dirty="0"/>
            </a:br>
            <a:r>
              <a:rPr lang="en-GB" sz="3600" dirty="0"/>
              <a:t>D</a:t>
            </a:r>
            <a:br>
              <a:rPr lang="en-GB" sz="3600" dirty="0"/>
            </a:br>
            <a:r>
              <a:rPr lang="en-GB" sz="3600" dirty="0" err="1"/>
              <a:t>rawings</a:t>
            </a:r>
            <a:endParaRPr lang="en-GB" sz="3600" dirty="0"/>
          </a:p>
        </p:txBody>
      </p:sp>
    </p:spTree>
    <p:extLst>
      <p:ext uri="{BB962C8B-B14F-4D97-AF65-F5344CB8AC3E}">
        <p14:creationId xmlns:p14="http://schemas.microsoft.com/office/powerpoint/2010/main" val="2378178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5EB5F5-53E5-4126-AF1F-A8E281AF36C6}"/>
              </a:ext>
            </a:extLst>
          </p:cNvPr>
          <p:cNvSpPr txBox="1"/>
          <p:nvPr/>
        </p:nvSpPr>
        <p:spPr>
          <a:xfrm>
            <a:off x="94973" y="25360"/>
            <a:ext cx="4467224" cy="6832640"/>
          </a:xfrm>
          <a:prstGeom prst="rect">
            <a:avLst/>
          </a:prstGeom>
          <a:noFill/>
        </p:spPr>
        <p:txBody>
          <a:bodyPr wrap="square" rtlCol="0">
            <a:spAutoFit/>
          </a:bodyPr>
          <a:lstStyle/>
          <a:p>
            <a:r>
              <a:rPr lang="en-GB" sz="2400" dirty="0"/>
              <a:t>Sustainability</a:t>
            </a:r>
          </a:p>
          <a:p>
            <a:endParaRPr lang="en-GB" dirty="0"/>
          </a:p>
          <a:p>
            <a:r>
              <a:rPr lang="en-GB" dirty="0"/>
              <a:t>Task 8 (Two lessons) – VR is another tool in the modern product designers toolkit. Create your house design using Minecraft. Screenshot the various areas of the space and think about how you can use materials to create contrast and provide a sustainable house. </a:t>
            </a:r>
          </a:p>
          <a:p>
            <a:endParaRPr lang="en-GB" dirty="0"/>
          </a:p>
          <a:p>
            <a:r>
              <a:rPr lang="en-GB" dirty="0"/>
              <a:t>Screen shot and record the build over the next few pages. Explain what you have done at each stage.</a:t>
            </a:r>
          </a:p>
          <a:p>
            <a:endParaRPr lang="en-GB" dirty="0"/>
          </a:p>
          <a:p>
            <a:r>
              <a:rPr lang="en-GB" dirty="0"/>
              <a:t>Extension: Try to do all of this work in survival mode.</a:t>
            </a:r>
          </a:p>
          <a:p>
            <a:endParaRPr lang="en-GB" dirty="0"/>
          </a:p>
          <a:p>
            <a:r>
              <a:rPr lang="en-GB" dirty="0"/>
              <a:t>There is a free education edition on the app store or you can find a browser version on a PC if you do not already own the program.</a:t>
            </a:r>
          </a:p>
          <a:p>
            <a:endParaRPr lang="en-GB" dirty="0"/>
          </a:p>
          <a:p>
            <a:r>
              <a:rPr lang="en-GB" dirty="0"/>
              <a:t>Tutorials: </a:t>
            </a:r>
            <a:r>
              <a:rPr lang="en-GB" dirty="0">
                <a:hlinkClick r:id="rId2"/>
              </a:rPr>
              <a:t>https://www.youtube.com/results?search_query=minecraft+tutorial</a:t>
            </a:r>
            <a:endParaRPr lang="en-GB" dirty="0"/>
          </a:p>
        </p:txBody>
      </p:sp>
      <p:pic>
        <p:nvPicPr>
          <p:cNvPr id="1026" name="Picture 2" descr="Image result for minecraft house">
            <a:extLst>
              <a:ext uri="{FF2B5EF4-FFF2-40B4-BE49-F238E27FC236}">
                <a16:creationId xmlns:a16="http://schemas.microsoft.com/office/drawing/2014/main" id="{51F92BAD-4C75-4505-8C2B-5917515686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522" y="121883"/>
            <a:ext cx="7220505" cy="40615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minecraft house">
            <a:extLst>
              <a:ext uri="{FF2B5EF4-FFF2-40B4-BE49-F238E27FC236}">
                <a16:creationId xmlns:a16="http://schemas.microsoft.com/office/drawing/2014/main" id="{5E5BC074-9352-4736-9988-8BE742329C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7342" y="4286249"/>
            <a:ext cx="5288604" cy="24498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minecraft house">
            <a:extLst>
              <a:ext uri="{FF2B5EF4-FFF2-40B4-BE49-F238E27FC236}">
                <a16:creationId xmlns:a16="http://schemas.microsoft.com/office/drawing/2014/main" id="{825D9A74-B60D-4E6D-9D30-DA4BB3111AE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061" t="9887" r="16542" b="5260"/>
          <a:stretch/>
        </p:blipFill>
        <p:spPr bwMode="auto">
          <a:xfrm>
            <a:off x="4876522" y="4769917"/>
            <a:ext cx="1800225" cy="1482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946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9FDA77-9216-40AF-8CBF-434CF63C477F}"/>
              </a:ext>
            </a:extLst>
          </p:cNvPr>
          <p:cNvSpPr txBox="1"/>
          <p:nvPr/>
        </p:nvSpPr>
        <p:spPr>
          <a:xfrm>
            <a:off x="106680" y="305068"/>
            <a:ext cx="289560" cy="6247864"/>
          </a:xfrm>
          <a:prstGeom prst="rect">
            <a:avLst/>
          </a:prstGeom>
          <a:noFill/>
        </p:spPr>
        <p:txBody>
          <a:bodyPr wrap="square" rtlCol="0">
            <a:spAutoFit/>
          </a:bodyPr>
          <a:lstStyle/>
          <a:p>
            <a:pPr algn="ctr"/>
            <a:r>
              <a:rPr lang="en-GB" sz="2000" dirty="0"/>
              <a:t>Housing</a:t>
            </a:r>
          </a:p>
          <a:p>
            <a:pPr algn="ctr"/>
            <a:r>
              <a:rPr lang="en-GB" sz="2000" dirty="0"/>
              <a:t> Build</a:t>
            </a:r>
          </a:p>
          <a:p>
            <a:pPr algn="ctr"/>
            <a:r>
              <a:rPr lang="en-GB" sz="2000" dirty="0"/>
              <a:t> Record</a:t>
            </a:r>
          </a:p>
        </p:txBody>
      </p:sp>
    </p:spTree>
    <p:extLst>
      <p:ext uri="{BB962C8B-B14F-4D97-AF65-F5344CB8AC3E}">
        <p14:creationId xmlns:p14="http://schemas.microsoft.com/office/powerpoint/2010/main" val="3104349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9FDA77-9216-40AF-8CBF-434CF63C477F}"/>
              </a:ext>
            </a:extLst>
          </p:cNvPr>
          <p:cNvSpPr txBox="1"/>
          <p:nvPr/>
        </p:nvSpPr>
        <p:spPr>
          <a:xfrm>
            <a:off x="106680" y="305068"/>
            <a:ext cx="289560" cy="6247864"/>
          </a:xfrm>
          <a:prstGeom prst="rect">
            <a:avLst/>
          </a:prstGeom>
          <a:noFill/>
        </p:spPr>
        <p:txBody>
          <a:bodyPr wrap="square" rtlCol="0">
            <a:spAutoFit/>
          </a:bodyPr>
          <a:lstStyle/>
          <a:p>
            <a:pPr algn="ctr"/>
            <a:r>
              <a:rPr lang="en-GB" sz="2000" dirty="0"/>
              <a:t>Housing</a:t>
            </a:r>
          </a:p>
          <a:p>
            <a:pPr algn="ctr"/>
            <a:r>
              <a:rPr lang="en-GB" sz="2000" dirty="0"/>
              <a:t> Build</a:t>
            </a:r>
          </a:p>
          <a:p>
            <a:pPr algn="ctr"/>
            <a:r>
              <a:rPr lang="en-GB" sz="2000" dirty="0"/>
              <a:t> Record</a:t>
            </a:r>
          </a:p>
        </p:txBody>
      </p:sp>
    </p:spTree>
    <p:extLst>
      <p:ext uri="{BB962C8B-B14F-4D97-AF65-F5344CB8AC3E}">
        <p14:creationId xmlns:p14="http://schemas.microsoft.com/office/powerpoint/2010/main" val="2089147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9FDA77-9216-40AF-8CBF-434CF63C477F}"/>
              </a:ext>
            </a:extLst>
          </p:cNvPr>
          <p:cNvSpPr txBox="1"/>
          <p:nvPr/>
        </p:nvSpPr>
        <p:spPr>
          <a:xfrm>
            <a:off x="106680" y="151179"/>
            <a:ext cx="411480" cy="6555641"/>
          </a:xfrm>
          <a:prstGeom prst="rect">
            <a:avLst/>
          </a:prstGeom>
          <a:noFill/>
        </p:spPr>
        <p:txBody>
          <a:bodyPr wrap="square" rtlCol="0">
            <a:spAutoFit/>
          </a:bodyPr>
          <a:lstStyle/>
          <a:p>
            <a:pPr algn="ctr"/>
            <a:r>
              <a:rPr lang="en-GB" sz="2800" dirty="0"/>
              <a:t>Completed</a:t>
            </a:r>
          </a:p>
          <a:p>
            <a:pPr algn="ctr"/>
            <a:r>
              <a:rPr lang="en-GB" sz="2800" dirty="0"/>
              <a:t> House</a:t>
            </a:r>
          </a:p>
        </p:txBody>
      </p:sp>
    </p:spTree>
    <p:extLst>
      <p:ext uri="{BB962C8B-B14F-4D97-AF65-F5344CB8AC3E}">
        <p14:creationId xmlns:p14="http://schemas.microsoft.com/office/powerpoint/2010/main" val="4242149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47AA1A-F0C1-462A-A12C-53FFC73F065A}"/>
              </a:ext>
            </a:extLst>
          </p:cNvPr>
          <p:cNvSpPr/>
          <p:nvPr/>
        </p:nvSpPr>
        <p:spPr>
          <a:xfrm>
            <a:off x="1983037" y="0"/>
            <a:ext cx="10208964" cy="1773717"/>
          </a:xfrm>
          <a:prstGeom prst="rect">
            <a:avLst/>
          </a:prstGeom>
          <a:solidFill>
            <a:srgbClr val="273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6AB1BA7-6783-49E8-A9F0-DD9C2E92E486}"/>
              </a:ext>
            </a:extLst>
          </p:cNvPr>
          <p:cNvSpPr>
            <a:spLocks noGrp="1"/>
          </p:cNvSpPr>
          <p:nvPr>
            <p:ph type="ctrTitle"/>
          </p:nvPr>
        </p:nvSpPr>
        <p:spPr>
          <a:xfrm>
            <a:off x="2640697" y="146399"/>
            <a:ext cx="9551303" cy="1324336"/>
          </a:xfrm>
        </p:spPr>
        <p:txBody>
          <a:bodyPr>
            <a:normAutofit/>
          </a:bodyPr>
          <a:lstStyle/>
          <a:p>
            <a:pPr algn="r"/>
            <a:r>
              <a:rPr lang="en-GB" sz="6600" b="1" dirty="0">
                <a:solidFill>
                  <a:schemeClr val="bg1"/>
                </a:solidFill>
              </a:rPr>
              <a:t>Year 9: Google Classrooms </a:t>
            </a:r>
          </a:p>
        </p:txBody>
      </p:sp>
      <p:pic>
        <p:nvPicPr>
          <p:cNvPr id="6" name="Picture 5" descr="A close up of a sign&#10;&#10;Description automatically generated">
            <a:extLst>
              <a:ext uri="{FF2B5EF4-FFF2-40B4-BE49-F238E27FC236}">
                <a16:creationId xmlns:a16="http://schemas.microsoft.com/office/drawing/2014/main" id="{35B23843-B69A-1240-9781-CB8B9DBE0A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208" y="146399"/>
            <a:ext cx="1627318" cy="1627318"/>
          </a:xfrm>
          <a:prstGeom prst="rect">
            <a:avLst/>
          </a:prstGeom>
        </p:spPr>
      </p:pic>
      <p:graphicFrame>
        <p:nvGraphicFramePr>
          <p:cNvPr id="3" name="Table 2">
            <a:extLst>
              <a:ext uri="{FF2B5EF4-FFF2-40B4-BE49-F238E27FC236}">
                <a16:creationId xmlns:a16="http://schemas.microsoft.com/office/drawing/2014/main" id="{3388AD23-CD5E-1446-9CCF-FC363D4011F7}"/>
              </a:ext>
            </a:extLst>
          </p:cNvPr>
          <p:cNvGraphicFramePr>
            <a:graphicFrameLocks noGrp="1"/>
          </p:cNvGraphicFramePr>
          <p:nvPr>
            <p:extLst>
              <p:ext uri="{D42A27DB-BD31-4B8C-83A1-F6EECF244321}">
                <p14:modId xmlns:p14="http://schemas.microsoft.com/office/powerpoint/2010/main" val="2154543264"/>
              </p:ext>
            </p:extLst>
          </p:nvPr>
        </p:nvGraphicFramePr>
        <p:xfrm>
          <a:off x="1983037" y="2117564"/>
          <a:ext cx="8128000" cy="42164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563060042"/>
                    </a:ext>
                  </a:extLst>
                </a:gridCol>
                <a:gridCol w="4064000">
                  <a:extLst>
                    <a:ext uri="{9D8B030D-6E8A-4147-A177-3AD203B41FA5}">
                      <a16:colId xmlns:a16="http://schemas.microsoft.com/office/drawing/2014/main" val="4032937509"/>
                    </a:ext>
                  </a:extLst>
                </a:gridCol>
              </a:tblGrid>
              <a:tr h="370840">
                <a:tc>
                  <a:txBody>
                    <a:bodyPr/>
                    <a:lstStyle/>
                    <a:p>
                      <a:pPr algn="ctr"/>
                      <a:r>
                        <a:rPr lang="en-US" dirty="0"/>
                        <a:t>Class</a:t>
                      </a:r>
                    </a:p>
                  </a:txBody>
                  <a:tcPr/>
                </a:tc>
                <a:tc>
                  <a:txBody>
                    <a:bodyPr/>
                    <a:lstStyle/>
                    <a:p>
                      <a:pPr algn="ctr"/>
                      <a:r>
                        <a:rPr lang="en-US" dirty="0"/>
                        <a:t>Class Code</a:t>
                      </a:r>
                    </a:p>
                  </a:txBody>
                  <a:tcPr/>
                </a:tc>
                <a:extLst>
                  <a:ext uri="{0D108BD9-81ED-4DB2-BD59-A6C34878D82A}">
                    <a16:rowId xmlns:a16="http://schemas.microsoft.com/office/drawing/2014/main" val="2912599136"/>
                  </a:ext>
                </a:extLst>
              </a:tr>
              <a:tr h="370840">
                <a:tc>
                  <a:txBody>
                    <a:bodyPr/>
                    <a:lstStyle/>
                    <a:p>
                      <a:pPr algn="ctr"/>
                      <a:r>
                        <a:rPr lang="en-US" sz="3200" dirty="0"/>
                        <a:t>9-1</a:t>
                      </a:r>
                    </a:p>
                  </a:txBody>
                  <a:tcPr/>
                </a:tc>
                <a:tc>
                  <a:txBody>
                    <a:bodyPr/>
                    <a:lstStyle/>
                    <a:p>
                      <a:pPr algn="ctr"/>
                      <a:r>
                        <a:rPr lang="en-GB" sz="2800" b="0" i="0" kern="1200" dirty="0">
                          <a:solidFill>
                            <a:schemeClr val="dk1"/>
                          </a:solidFill>
                          <a:effectLst/>
                          <a:latin typeface="+mn-lt"/>
                          <a:ea typeface="+mn-ea"/>
                          <a:cs typeface="+mn-cs"/>
                        </a:rPr>
                        <a:t>ejcthv5</a:t>
                      </a:r>
                      <a:endParaRPr lang="en-US" sz="2800" dirty="0"/>
                    </a:p>
                  </a:txBody>
                  <a:tcPr/>
                </a:tc>
                <a:extLst>
                  <a:ext uri="{0D108BD9-81ED-4DB2-BD59-A6C34878D82A}">
                    <a16:rowId xmlns:a16="http://schemas.microsoft.com/office/drawing/2014/main" val="53219535"/>
                  </a:ext>
                </a:extLst>
              </a:tr>
              <a:tr h="370840">
                <a:tc>
                  <a:txBody>
                    <a:bodyPr/>
                    <a:lstStyle/>
                    <a:p>
                      <a:pPr algn="ctr"/>
                      <a:r>
                        <a:rPr lang="en-US" sz="3200" dirty="0"/>
                        <a:t>9-2</a:t>
                      </a:r>
                    </a:p>
                  </a:txBody>
                  <a:tcPr/>
                </a:tc>
                <a:tc>
                  <a:txBody>
                    <a:bodyPr/>
                    <a:lstStyle/>
                    <a:p>
                      <a:pPr algn="ctr"/>
                      <a:r>
                        <a:rPr lang="en-GB" sz="2800" b="0" i="0" kern="1200" dirty="0">
                          <a:solidFill>
                            <a:schemeClr val="dk1"/>
                          </a:solidFill>
                          <a:effectLst/>
                          <a:latin typeface="+mn-lt"/>
                          <a:ea typeface="+mn-ea"/>
                          <a:cs typeface="+mn-cs"/>
                        </a:rPr>
                        <a:t>6vo6jee</a:t>
                      </a:r>
                      <a:endParaRPr lang="en-US" sz="2800" dirty="0"/>
                    </a:p>
                  </a:txBody>
                  <a:tcPr/>
                </a:tc>
                <a:extLst>
                  <a:ext uri="{0D108BD9-81ED-4DB2-BD59-A6C34878D82A}">
                    <a16:rowId xmlns:a16="http://schemas.microsoft.com/office/drawing/2014/main" val="2067052630"/>
                  </a:ext>
                </a:extLst>
              </a:tr>
              <a:tr h="370840">
                <a:tc>
                  <a:txBody>
                    <a:bodyPr/>
                    <a:lstStyle/>
                    <a:p>
                      <a:pPr algn="ctr"/>
                      <a:r>
                        <a:rPr lang="en-US" sz="3200" dirty="0"/>
                        <a:t>9-3</a:t>
                      </a:r>
                    </a:p>
                  </a:txBody>
                  <a:tcPr/>
                </a:tc>
                <a:tc>
                  <a:txBody>
                    <a:bodyPr/>
                    <a:lstStyle/>
                    <a:p>
                      <a:pPr algn="ctr"/>
                      <a:r>
                        <a:rPr lang="en-GB" sz="2800" b="0" i="0" kern="1200" dirty="0" err="1">
                          <a:solidFill>
                            <a:schemeClr val="dk1"/>
                          </a:solidFill>
                          <a:effectLst/>
                          <a:latin typeface="+mn-lt"/>
                          <a:ea typeface="+mn-ea"/>
                          <a:cs typeface="+mn-cs"/>
                        </a:rPr>
                        <a:t>ljjfbhk</a:t>
                      </a:r>
                      <a:endParaRPr lang="en-US" sz="2800" dirty="0"/>
                    </a:p>
                  </a:txBody>
                  <a:tcPr/>
                </a:tc>
                <a:extLst>
                  <a:ext uri="{0D108BD9-81ED-4DB2-BD59-A6C34878D82A}">
                    <a16:rowId xmlns:a16="http://schemas.microsoft.com/office/drawing/2014/main" val="294276993"/>
                  </a:ext>
                </a:extLst>
              </a:tr>
              <a:tr h="370840">
                <a:tc>
                  <a:txBody>
                    <a:bodyPr/>
                    <a:lstStyle/>
                    <a:p>
                      <a:pPr algn="ctr"/>
                      <a:r>
                        <a:rPr lang="en-US" sz="3200" dirty="0"/>
                        <a:t>9-4</a:t>
                      </a:r>
                    </a:p>
                  </a:txBody>
                  <a:tcPr/>
                </a:tc>
                <a:tc>
                  <a:txBody>
                    <a:bodyPr/>
                    <a:lstStyle/>
                    <a:p>
                      <a:pPr algn="ctr"/>
                      <a:r>
                        <a:rPr lang="en-GB" sz="2800" b="0" i="0" kern="1200" dirty="0">
                          <a:solidFill>
                            <a:schemeClr val="dk1"/>
                          </a:solidFill>
                          <a:effectLst/>
                          <a:latin typeface="+mn-lt"/>
                          <a:ea typeface="+mn-ea"/>
                          <a:cs typeface="+mn-cs"/>
                        </a:rPr>
                        <a:t>vixbr62</a:t>
                      </a:r>
                      <a:endParaRPr lang="en-US" sz="2800" dirty="0"/>
                    </a:p>
                  </a:txBody>
                  <a:tcPr/>
                </a:tc>
                <a:extLst>
                  <a:ext uri="{0D108BD9-81ED-4DB2-BD59-A6C34878D82A}">
                    <a16:rowId xmlns:a16="http://schemas.microsoft.com/office/drawing/2014/main" val="440205674"/>
                  </a:ext>
                </a:extLst>
              </a:tr>
              <a:tr h="370840">
                <a:tc>
                  <a:txBody>
                    <a:bodyPr/>
                    <a:lstStyle/>
                    <a:p>
                      <a:pPr algn="ctr"/>
                      <a:r>
                        <a:rPr lang="en-US" sz="3200" dirty="0"/>
                        <a:t>9-5</a:t>
                      </a:r>
                    </a:p>
                  </a:txBody>
                  <a:tcPr/>
                </a:tc>
                <a:tc>
                  <a:txBody>
                    <a:bodyPr/>
                    <a:lstStyle/>
                    <a:p>
                      <a:pPr algn="ctr"/>
                      <a:r>
                        <a:rPr lang="en-GB" sz="2800" b="0" i="0" kern="1200" dirty="0">
                          <a:solidFill>
                            <a:schemeClr val="dk1"/>
                          </a:solidFill>
                          <a:effectLst/>
                          <a:latin typeface="+mn-lt"/>
                          <a:ea typeface="+mn-ea"/>
                          <a:cs typeface="+mn-cs"/>
                        </a:rPr>
                        <a:t>azk7kka</a:t>
                      </a:r>
                      <a:endParaRPr lang="en-US" sz="2800" dirty="0"/>
                    </a:p>
                  </a:txBody>
                  <a:tcPr/>
                </a:tc>
                <a:extLst>
                  <a:ext uri="{0D108BD9-81ED-4DB2-BD59-A6C34878D82A}">
                    <a16:rowId xmlns:a16="http://schemas.microsoft.com/office/drawing/2014/main" val="4241994639"/>
                  </a:ext>
                </a:extLst>
              </a:tr>
              <a:tr h="370840">
                <a:tc>
                  <a:txBody>
                    <a:bodyPr/>
                    <a:lstStyle/>
                    <a:p>
                      <a:pPr algn="ctr"/>
                      <a:r>
                        <a:rPr lang="en-US" sz="3200" dirty="0"/>
                        <a:t>9ST</a:t>
                      </a:r>
                    </a:p>
                  </a:txBody>
                  <a:tcPr/>
                </a:tc>
                <a:tc>
                  <a:txBody>
                    <a:bodyPr/>
                    <a:lstStyle/>
                    <a:p>
                      <a:pPr algn="ctr"/>
                      <a:endParaRPr lang="en-US" sz="2800"/>
                    </a:p>
                  </a:txBody>
                  <a:tcPr/>
                </a:tc>
                <a:extLst>
                  <a:ext uri="{0D108BD9-81ED-4DB2-BD59-A6C34878D82A}">
                    <a16:rowId xmlns:a16="http://schemas.microsoft.com/office/drawing/2014/main" val="193521105"/>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942105977"/>
                  </a:ext>
                </a:extLst>
              </a:tr>
            </a:tbl>
          </a:graphicData>
        </a:graphic>
      </p:graphicFrame>
    </p:spTree>
    <p:extLst>
      <p:ext uri="{BB962C8B-B14F-4D97-AF65-F5344CB8AC3E}">
        <p14:creationId xmlns:p14="http://schemas.microsoft.com/office/powerpoint/2010/main" val="1858321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9C5F0-8CEC-42D5-8178-537C11008B1A}"/>
              </a:ext>
            </a:extLst>
          </p:cNvPr>
          <p:cNvSpPr>
            <a:spLocks noGrp="1"/>
          </p:cNvSpPr>
          <p:nvPr>
            <p:ph type="title"/>
          </p:nvPr>
        </p:nvSpPr>
        <p:spPr>
          <a:xfrm>
            <a:off x="0" y="-323167"/>
            <a:ext cx="10515600" cy="1325563"/>
          </a:xfrm>
        </p:spPr>
        <p:txBody>
          <a:bodyPr/>
          <a:lstStyle/>
          <a:p>
            <a:r>
              <a:rPr lang="en-GB" dirty="0"/>
              <a:t>Sustainability </a:t>
            </a:r>
            <a:r>
              <a:rPr lang="en-GB" sz="1600" dirty="0"/>
              <a:t>– Watch this short video on the principles of sustainability in our society.</a:t>
            </a:r>
            <a:endParaRPr lang="en-GB" dirty="0"/>
          </a:p>
        </p:txBody>
      </p:sp>
      <p:sp>
        <p:nvSpPr>
          <p:cNvPr id="4" name="Rectangle 3">
            <a:extLst>
              <a:ext uri="{FF2B5EF4-FFF2-40B4-BE49-F238E27FC236}">
                <a16:creationId xmlns:a16="http://schemas.microsoft.com/office/drawing/2014/main" id="{5E41C6C4-020B-4ACE-BAD3-CC026D5DA1F0}"/>
              </a:ext>
            </a:extLst>
          </p:cNvPr>
          <p:cNvSpPr/>
          <p:nvPr/>
        </p:nvSpPr>
        <p:spPr>
          <a:xfrm>
            <a:off x="9477375" y="16448"/>
            <a:ext cx="2514600" cy="646331"/>
          </a:xfrm>
          <a:prstGeom prst="rect">
            <a:avLst/>
          </a:prstGeom>
        </p:spPr>
        <p:txBody>
          <a:bodyPr wrap="square">
            <a:spAutoFit/>
          </a:bodyPr>
          <a:lstStyle/>
          <a:p>
            <a:r>
              <a:rPr lang="en-GB" dirty="0">
                <a:hlinkClick r:id="rId2"/>
              </a:rPr>
              <a:t>https://www.youtube.com/watch?v=_5r4loXPyx8</a:t>
            </a:r>
            <a:endParaRPr lang="en-GB" dirty="0"/>
          </a:p>
        </p:txBody>
      </p:sp>
      <p:sp>
        <p:nvSpPr>
          <p:cNvPr id="5" name="TextBox 4">
            <a:extLst>
              <a:ext uri="{FF2B5EF4-FFF2-40B4-BE49-F238E27FC236}">
                <a16:creationId xmlns:a16="http://schemas.microsoft.com/office/drawing/2014/main" id="{F12F7EDE-CCBF-40FE-8EFF-4A91625902D2}"/>
              </a:ext>
            </a:extLst>
          </p:cNvPr>
          <p:cNvSpPr txBox="1"/>
          <p:nvPr/>
        </p:nvSpPr>
        <p:spPr>
          <a:xfrm>
            <a:off x="257175" y="1259149"/>
            <a:ext cx="4410075" cy="3139321"/>
          </a:xfrm>
          <a:prstGeom prst="rect">
            <a:avLst/>
          </a:prstGeom>
          <a:noFill/>
        </p:spPr>
        <p:txBody>
          <a:bodyPr wrap="square" rtlCol="0">
            <a:spAutoFit/>
          </a:bodyPr>
          <a:lstStyle/>
          <a:p>
            <a:r>
              <a:rPr lang="en-GB" dirty="0"/>
              <a:t>How do you contribute to sustainable living in your home?</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In your school?</a:t>
            </a:r>
          </a:p>
        </p:txBody>
      </p:sp>
      <p:cxnSp>
        <p:nvCxnSpPr>
          <p:cNvPr id="7" name="Straight Connector 6">
            <a:extLst>
              <a:ext uri="{FF2B5EF4-FFF2-40B4-BE49-F238E27FC236}">
                <a16:creationId xmlns:a16="http://schemas.microsoft.com/office/drawing/2014/main" id="{32EA84E9-78D2-44E9-8CAD-634509D5A575}"/>
              </a:ext>
            </a:extLst>
          </p:cNvPr>
          <p:cNvCxnSpPr>
            <a:cxnSpLocks/>
          </p:cNvCxnSpPr>
          <p:nvPr/>
        </p:nvCxnSpPr>
        <p:spPr>
          <a:xfrm>
            <a:off x="6305550" y="817730"/>
            <a:ext cx="0" cy="5886450"/>
          </a:xfrm>
          <a:prstGeom prst="line">
            <a:avLst/>
          </a:prstGeom>
          <a:ln w="28575"/>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0258E561-BBF9-43F8-AC49-9702CE3DD348}"/>
              </a:ext>
            </a:extLst>
          </p:cNvPr>
          <p:cNvSpPr txBox="1"/>
          <p:nvPr/>
        </p:nvSpPr>
        <p:spPr>
          <a:xfrm>
            <a:off x="271469" y="817730"/>
            <a:ext cx="3190868" cy="369332"/>
          </a:xfrm>
          <a:prstGeom prst="rect">
            <a:avLst/>
          </a:prstGeom>
          <a:noFill/>
        </p:spPr>
        <p:txBody>
          <a:bodyPr wrap="square" rtlCol="0">
            <a:spAutoFit/>
          </a:bodyPr>
          <a:lstStyle/>
          <a:p>
            <a:r>
              <a:rPr lang="en-GB" dirty="0"/>
              <a:t>Task 1: Reflection </a:t>
            </a:r>
          </a:p>
        </p:txBody>
      </p:sp>
      <p:sp>
        <p:nvSpPr>
          <p:cNvPr id="10" name="TextBox 9">
            <a:extLst>
              <a:ext uri="{FF2B5EF4-FFF2-40B4-BE49-F238E27FC236}">
                <a16:creationId xmlns:a16="http://schemas.microsoft.com/office/drawing/2014/main" id="{9F8D57C0-026C-417F-B6FE-77A4A87CC503}"/>
              </a:ext>
            </a:extLst>
          </p:cNvPr>
          <p:cNvSpPr txBox="1"/>
          <p:nvPr/>
        </p:nvSpPr>
        <p:spPr>
          <a:xfrm>
            <a:off x="6505575" y="877925"/>
            <a:ext cx="3190868" cy="369332"/>
          </a:xfrm>
          <a:prstGeom prst="rect">
            <a:avLst/>
          </a:prstGeom>
          <a:noFill/>
        </p:spPr>
        <p:txBody>
          <a:bodyPr wrap="square" rtlCol="0">
            <a:spAutoFit/>
          </a:bodyPr>
          <a:lstStyle/>
          <a:p>
            <a:r>
              <a:rPr lang="en-GB" dirty="0"/>
              <a:t>Task 2: Reflection </a:t>
            </a:r>
          </a:p>
        </p:txBody>
      </p:sp>
      <p:sp>
        <p:nvSpPr>
          <p:cNvPr id="11" name="TextBox 10">
            <a:extLst>
              <a:ext uri="{FF2B5EF4-FFF2-40B4-BE49-F238E27FC236}">
                <a16:creationId xmlns:a16="http://schemas.microsoft.com/office/drawing/2014/main" id="{8EBEF75B-7A6A-4CA8-921B-B30F18963510}"/>
              </a:ext>
            </a:extLst>
          </p:cNvPr>
          <p:cNvSpPr txBox="1"/>
          <p:nvPr/>
        </p:nvSpPr>
        <p:spPr>
          <a:xfrm>
            <a:off x="6505575" y="1342011"/>
            <a:ext cx="4410075" cy="3139321"/>
          </a:xfrm>
          <a:prstGeom prst="rect">
            <a:avLst/>
          </a:prstGeom>
          <a:noFill/>
        </p:spPr>
        <p:txBody>
          <a:bodyPr wrap="square" rtlCol="0">
            <a:spAutoFit/>
          </a:bodyPr>
          <a:lstStyle/>
          <a:p>
            <a:r>
              <a:rPr lang="en-GB" dirty="0"/>
              <a:t>What could you do to be better at living sustainably at home?</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In your school?</a:t>
            </a:r>
          </a:p>
        </p:txBody>
      </p:sp>
    </p:spTree>
    <p:extLst>
      <p:ext uri="{BB962C8B-B14F-4D97-AF65-F5344CB8AC3E}">
        <p14:creationId xmlns:p14="http://schemas.microsoft.com/office/powerpoint/2010/main" val="1468969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3C21B-3858-4823-9F23-6BF9D7068561}"/>
              </a:ext>
            </a:extLst>
          </p:cNvPr>
          <p:cNvSpPr>
            <a:spLocks noGrp="1"/>
          </p:cNvSpPr>
          <p:nvPr>
            <p:ph type="title"/>
          </p:nvPr>
        </p:nvSpPr>
        <p:spPr>
          <a:xfrm>
            <a:off x="0" y="-331213"/>
            <a:ext cx="10515600" cy="1325563"/>
          </a:xfrm>
        </p:spPr>
        <p:txBody>
          <a:bodyPr/>
          <a:lstStyle/>
          <a:p>
            <a:r>
              <a:rPr lang="en-GB" dirty="0"/>
              <a:t>Upcycling</a:t>
            </a:r>
          </a:p>
        </p:txBody>
      </p:sp>
      <p:sp>
        <p:nvSpPr>
          <p:cNvPr id="4" name="TextBox 3">
            <a:extLst>
              <a:ext uri="{FF2B5EF4-FFF2-40B4-BE49-F238E27FC236}">
                <a16:creationId xmlns:a16="http://schemas.microsoft.com/office/drawing/2014/main" id="{1BAD5DF8-D1A8-4CB9-AD7A-4F78343FA19E}"/>
              </a:ext>
            </a:extLst>
          </p:cNvPr>
          <p:cNvSpPr txBox="1"/>
          <p:nvPr/>
        </p:nvSpPr>
        <p:spPr>
          <a:xfrm>
            <a:off x="2457450" y="95250"/>
            <a:ext cx="9553575" cy="738664"/>
          </a:xfrm>
          <a:prstGeom prst="rect">
            <a:avLst/>
          </a:prstGeom>
          <a:noFill/>
        </p:spPr>
        <p:txBody>
          <a:bodyPr wrap="square" rtlCol="0">
            <a:spAutoFit/>
          </a:bodyPr>
          <a:lstStyle/>
          <a:p>
            <a:r>
              <a:rPr lang="en-GB" sz="1400" dirty="0"/>
              <a:t>Upcycling is a current trend and can be seen as a fashion statement in some homes. Upcycling is when a product is taken at the end of its </a:t>
            </a:r>
            <a:r>
              <a:rPr lang="en-GB" sz="1400" b="1" u="sng" dirty="0">
                <a:solidFill>
                  <a:schemeClr val="accent6"/>
                </a:solidFill>
              </a:rPr>
              <a:t>intended lifespan</a:t>
            </a:r>
            <a:r>
              <a:rPr lang="en-GB" sz="1400" dirty="0">
                <a:solidFill>
                  <a:schemeClr val="accent6"/>
                </a:solidFill>
              </a:rPr>
              <a:t> </a:t>
            </a:r>
            <a:r>
              <a:rPr lang="en-GB" sz="1400" dirty="0"/>
              <a:t>and turned into a new product with a new use. </a:t>
            </a:r>
          </a:p>
          <a:p>
            <a:endParaRPr lang="en-GB" sz="1400" dirty="0"/>
          </a:p>
        </p:txBody>
      </p:sp>
      <p:sp>
        <p:nvSpPr>
          <p:cNvPr id="5" name="Rectangle 4">
            <a:extLst>
              <a:ext uri="{FF2B5EF4-FFF2-40B4-BE49-F238E27FC236}">
                <a16:creationId xmlns:a16="http://schemas.microsoft.com/office/drawing/2014/main" id="{E4F6DC1F-3080-43A7-848D-501D6E5A610B}"/>
              </a:ext>
            </a:extLst>
          </p:cNvPr>
          <p:cNvSpPr/>
          <p:nvPr/>
        </p:nvSpPr>
        <p:spPr>
          <a:xfrm>
            <a:off x="28575" y="1145272"/>
            <a:ext cx="11982450" cy="523220"/>
          </a:xfrm>
          <a:prstGeom prst="rect">
            <a:avLst/>
          </a:prstGeom>
        </p:spPr>
        <p:txBody>
          <a:bodyPr wrap="square">
            <a:spAutoFit/>
          </a:bodyPr>
          <a:lstStyle/>
          <a:p>
            <a:r>
              <a:rPr lang="en-GB" sz="1400" dirty="0"/>
              <a:t>Task 3: There are some fantastic and useful examples on the internet. Create a mood board in the space below showing your favourite upcycled ideas and designs. Annotate your thoughts and feelings on the designs as you go. Try to provide thoughtful and evaluative comments on the designs.</a:t>
            </a:r>
          </a:p>
        </p:txBody>
      </p:sp>
      <p:sp>
        <p:nvSpPr>
          <p:cNvPr id="7" name="TextBox 6">
            <a:extLst>
              <a:ext uri="{FF2B5EF4-FFF2-40B4-BE49-F238E27FC236}">
                <a16:creationId xmlns:a16="http://schemas.microsoft.com/office/drawing/2014/main" id="{67966C34-927D-442A-9319-2FA7F59418A0}"/>
              </a:ext>
            </a:extLst>
          </p:cNvPr>
          <p:cNvSpPr txBox="1"/>
          <p:nvPr/>
        </p:nvSpPr>
        <p:spPr>
          <a:xfrm>
            <a:off x="28575" y="723825"/>
            <a:ext cx="11791950" cy="307777"/>
          </a:xfrm>
          <a:prstGeom prst="rect">
            <a:avLst/>
          </a:prstGeom>
          <a:noFill/>
        </p:spPr>
        <p:txBody>
          <a:bodyPr wrap="square" rtlCol="0">
            <a:spAutoFit/>
          </a:bodyPr>
          <a:lstStyle/>
          <a:p>
            <a:r>
              <a:rPr lang="en-GB" sz="1400" dirty="0"/>
              <a:t>Please watch this YouTube clip to give you some ideas and inspiration. </a:t>
            </a:r>
            <a:r>
              <a:rPr lang="en-GB" sz="1400" dirty="0">
                <a:hlinkClick r:id="rId2"/>
              </a:rPr>
              <a:t>https://www.youtube.com/watch?v=fGqfWvm4TnQ</a:t>
            </a:r>
            <a:endParaRPr lang="en-GB" sz="1400" dirty="0"/>
          </a:p>
        </p:txBody>
      </p:sp>
    </p:spTree>
    <p:extLst>
      <p:ext uri="{BB962C8B-B14F-4D97-AF65-F5344CB8AC3E}">
        <p14:creationId xmlns:p14="http://schemas.microsoft.com/office/powerpoint/2010/main" val="2861967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3C21B-3858-4823-9F23-6BF9D7068561}"/>
              </a:ext>
            </a:extLst>
          </p:cNvPr>
          <p:cNvSpPr>
            <a:spLocks noGrp="1"/>
          </p:cNvSpPr>
          <p:nvPr>
            <p:ph type="title"/>
          </p:nvPr>
        </p:nvSpPr>
        <p:spPr>
          <a:xfrm>
            <a:off x="0" y="-331213"/>
            <a:ext cx="10515600" cy="1325563"/>
          </a:xfrm>
        </p:spPr>
        <p:txBody>
          <a:bodyPr/>
          <a:lstStyle/>
          <a:p>
            <a:r>
              <a:rPr lang="en-GB" dirty="0"/>
              <a:t>Upcycling</a:t>
            </a:r>
          </a:p>
        </p:txBody>
      </p:sp>
      <p:sp>
        <p:nvSpPr>
          <p:cNvPr id="4" name="TextBox 3">
            <a:extLst>
              <a:ext uri="{FF2B5EF4-FFF2-40B4-BE49-F238E27FC236}">
                <a16:creationId xmlns:a16="http://schemas.microsoft.com/office/drawing/2014/main" id="{1BAD5DF8-D1A8-4CB9-AD7A-4F78343FA19E}"/>
              </a:ext>
            </a:extLst>
          </p:cNvPr>
          <p:cNvSpPr txBox="1"/>
          <p:nvPr/>
        </p:nvSpPr>
        <p:spPr>
          <a:xfrm>
            <a:off x="2457450" y="95250"/>
            <a:ext cx="9553575" cy="738664"/>
          </a:xfrm>
          <a:prstGeom prst="rect">
            <a:avLst/>
          </a:prstGeom>
          <a:noFill/>
        </p:spPr>
        <p:txBody>
          <a:bodyPr wrap="square" rtlCol="0">
            <a:spAutoFit/>
          </a:bodyPr>
          <a:lstStyle/>
          <a:p>
            <a:r>
              <a:rPr lang="en-GB" sz="1400" dirty="0"/>
              <a:t>Upcycling is a current trend and can be seen as a fashion statement in some homes. Upcycling is when a product is taken at the end of its </a:t>
            </a:r>
            <a:r>
              <a:rPr lang="en-GB" sz="1400" b="1" u="sng" dirty="0">
                <a:solidFill>
                  <a:schemeClr val="accent6"/>
                </a:solidFill>
              </a:rPr>
              <a:t>intended lifespan</a:t>
            </a:r>
            <a:r>
              <a:rPr lang="en-GB" sz="1400" dirty="0">
                <a:solidFill>
                  <a:schemeClr val="accent6"/>
                </a:solidFill>
              </a:rPr>
              <a:t> </a:t>
            </a:r>
            <a:r>
              <a:rPr lang="en-GB" sz="1400" dirty="0"/>
              <a:t>and turned into a new product with a new use. </a:t>
            </a:r>
          </a:p>
          <a:p>
            <a:endParaRPr lang="en-GB" sz="1400" dirty="0"/>
          </a:p>
        </p:txBody>
      </p:sp>
      <p:sp>
        <p:nvSpPr>
          <p:cNvPr id="5" name="Rectangle 4">
            <a:extLst>
              <a:ext uri="{FF2B5EF4-FFF2-40B4-BE49-F238E27FC236}">
                <a16:creationId xmlns:a16="http://schemas.microsoft.com/office/drawing/2014/main" id="{E4F6DC1F-3080-43A7-848D-501D6E5A610B}"/>
              </a:ext>
            </a:extLst>
          </p:cNvPr>
          <p:cNvSpPr/>
          <p:nvPr/>
        </p:nvSpPr>
        <p:spPr>
          <a:xfrm>
            <a:off x="28575" y="812958"/>
            <a:ext cx="11982450" cy="1384995"/>
          </a:xfrm>
          <a:prstGeom prst="rect">
            <a:avLst/>
          </a:prstGeom>
        </p:spPr>
        <p:txBody>
          <a:bodyPr wrap="square">
            <a:spAutoFit/>
          </a:bodyPr>
          <a:lstStyle/>
          <a:p>
            <a:r>
              <a:rPr lang="en-GB" sz="1400" dirty="0"/>
              <a:t>Task 4: You will need to think creatively about the objects in your home and around you. Gather used items that you could use for upcycling in your home e.g. drinks cans, glass jars, cereal containers etc</a:t>
            </a:r>
          </a:p>
          <a:p>
            <a:endParaRPr lang="en-GB" sz="1400" dirty="0"/>
          </a:p>
          <a:p>
            <a:r>
              <a:rPr lang="en-GB" sz="1400" dirty="0"/>
              <a:t>Take a picture(s) of these objects and place them below. On the next page draw some designs for upcycling these objects. These can be done using paper or your iPad (take a picture of your work to include on the next page if you are hand drawing). Feel free to label the objects so it is easier to understand the original object and its new use. These designs could be coloured and rendered if you have the available materials with you.</a:t>
            </a:r>
          </a:p>
        </p:txBody>
      </p:sp>
    </p:spTree>
    <p:extLst>
      <p:ext uri="{BB962C8B-B14F-4D97-AF65-F5344CB8AC3E}">
        <p14:creationId xmlns:p14="http://schemas.microsoft.com/office/powerpoint/2010/main" val="2023391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552782-7750-4095-BC82-02492BF1B330}"/>
              </a:ext>
            </a:extLst>
          </p:cNvPr>
          <p:cNvSpPr txBox="1"/>
          <p:nvPr/>
        </p:nvSpPr>
        <p:spPr>
          <a:xfrm>
            <a:off x="133351" y="323850"/>
            <a:ext cx="276224" cy="6370975"/>
          </a:xfrm>
          <a:prstGeom prst="rect">
            <a:avLst/>
          </a:prstGeom>
          <a:noFill/>
        </p:spPr>
        <p:txBody>
          <a:bodyPr wrap="square" rtlCol="0">
            <a:spAutoFit/>
          </a:bodyPr>
          <a:lstStyle/>
          <a:p>
            <a:pPr algn="ctr"/>
            <a:r>
              <a:rPr lang="en-GB" sz="2400" dirty="0"/>
              <a:t>Upcycling</a:t>
            </a:r>
          </a:p>
          <a:p>
            <a:pPr algn="ctr"/>
            <a:r>
              <a:rPr lang="en-GB" sz="2400" dirty="0"/>
              <a:t> Designs</a:t>
            </a:r>
          </a:p>
        </p:txBody>
      </p:sp>
      <p:pic>
        <p:nvPicPr>
          <p:cNvPr id="1026" name="Picture 2" descr="Image result for upcycled design drawing">
            <a:extLst>
              <a:ext uri="{FF2B5EF4-FFF2-40B4-BE49-F238E27FC236}">
                <a16:creationId xmlns:a16="http://schemas.microsoft.com/office/drawing/2014/main" id="{CEB9795D-EB14-40D1-AADD-AD97D74CBD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388"/>
          <a:stretch/>
        </p:blipFill>
        <p:spPr bwMode="auto">
          <a:xfrm>
            <a:off x="8091814" y="0"/>
            <a:ext cx="4100186" cy="17208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upcycled design drawing">
            <a:extLst>
              <a:ext uri="{FF2B5EF4-FFF2-40B4-BE49-F238E27FC236}">
                <a16:creationId xmlns:a16="http://schemas.microsoft.com/office/drawing/2014/main" id="{9F8C73E5-D395-46B0-8955-C43BD10BA6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04" r="6659"/>
          <a:stretch/>
        </p:blipFill>
        <p:spPr bwMode="auto">
          <a:xfrm>
            <a:off x="5230406" y="0"/>
            <a:ext cx="2861408" cy="17208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upcycled design drawing">
            <a:extLst>
              <a:ext uri="{FF2B5EF4-FFF2-40B4-BE49-F238E27FC236}">
                <a16:creationId xmlns:a16="http://schemas.microsoft.com/office/drawing/2014/main" id="{DB7A135B-296D-4866-91AC-26CB29A02B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2334" y="0"/>
            <a:ext cx="1676118" cy="172081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upcycled design drawing">
            <a:extLst>
              <a:ext uri="{FF2B5EF4-FFF2-40B4-BE49-F238E27FC236}">
                <a16:creationId xmlns:a16="http://schemas.microsoft.com/office/drawing/2014/main" id="{67029C66-3AA0-44E0-938B-BC28047F281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300" t="12968"/>
          <a:stretch/>
        </p:blipFill>
        <p:spPr bwMode="auto">
          <a:xfrm>
            <a:off x="773104" y="1"/>
            <a:ext cx="2777276" cy="1720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93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3C21B-3858-4823-9F23-6BF9D7068561}"/>
              </a:ext>
            </a:extLst>
          </p:cNvPr>
          <p:cNvSpPr>
            <a:spLocks noGrp="1"/>
          </p:cNvSpPr>
          <p:nvPr>
            <p:ph type="title"/>
          </p:nvPr>
        </p:nvSpPr>
        <p:spPr>
          <a:xfrm>
            <a:off x="0" y="-331213"/>
            <a:ext cx="10515600" cy="1325563"/>
          </a:xfrm>
        </p:spPr>
        <p:txBody>
          <a:bodyPr/>
          <a:lstStyle/>
          <a:p>
            <a:r>
              <a:rPr lang="en-GB" dirty="0"/>
              <a:t>Upcycling</a:t>
            </a:r>
          </a:p>
        </p:txBody>
      </p:sp>
      <p:sp>
        <p:nvSpPr>
          <p:cNvPr id="4" name="TextBox 3">
            <a:extLst>
              <a:ext uri="{FF2B5EF4-FFF2-40B4-BE49-F238E27FC236}">
                <a16:creationId xmlns:a16="http://schemas.microsoft.com/office/drawing/2014/main" id="{1BAD5DF8-D1A8-4CB9-AD7A-4F78343FA19E}"/>
              </a:ext>
            </a:extLst>
          </p:cNvPr>
          <p:cNvSpPr txBox="1"/>
          <p:nvPr/>
        </p:nvSpPr>
        <p:spPr>
          <a:xfrm>
            <a:off x="2457450" y="95250"/>
            <a:ext cx="9553575" cy="738664"/>
          </a:xfrm>
          <a:prstGeom prst="rect">
            <a:avLst/>
          </a:prstGeom>
          <a:noFill/>
        </p:spPr>
        <p:txBody>
          <a:bodyPr wrap="square" rtlCol="0">
            <a:spAutoFit/>
          </a:bodyPr>
          <a:lstStyle/>
          <a:p>
            <a:r>
              <a:rPr lang="en-GB" sz="1400" dirty="0"/>
              <a:t>Upcycling is a current trend and can be seen as a fashion statement in some homes. Upcycling is when a product is taken at the end of its </a:t>
            </a:r>
            <a:r>
              <a:rPr lang="en-GB" sz="1400" b="1" u="sng" dirty="0">
                <a:solidFill>
                  <a:schemeClr val="accent6"/>
                </a:solidFill>
              </a:rPr>
              <a:t>intended lifespan</a:t>
            </a:r>
            <a:r>
              <a:rPr lang="en-GB" sz="1400" dirty="0">
                <a:solidFill>
                  <a:schemeClr val="accent6"/>
                </a:solidFill>
              </a:rPr>
              <a:t> </a:t>
            </a:r>
            <a:r>
              <a:rPr lang="en-GB" sz="1400" dirty="0"/>
              <a:t>and turned into a new product with a new use. </a:t>
            </a:r>
          </a:p>
          <a:p>
            <a:endParaRPr lang="en-GB" sz="1400" dirty="0"/>
          </a:p>
        </p:txBody>
      </p:sp>
      <p:sp>
        <p:nvSpPr>
          <p:cNvPr id="5" name="Rectangle 4">
            <a:extLst>
              <a:ext uri="{FF2B5EF4-FFF2-40B4-BE49-F238E27FC236}">
                <a16:creationId xmlns:a16="http://schemas.microsoft.com/office/drawing/2014/main" id="{E4F6DC1F-3080-43A7-848D-501D6E5A610B}"/>
              </a:ext>
            </a:extLst>
          </p:cNvPr>
          <p:cNvSpPr/>
          <p:nvPr/>
        </p:nvSpPr>
        <p:spPr>
          <a:xfrm>
            <a:off x="28575" y="675601"/>
            <a:ext cx="11982450" cy="1169551"/>
          </a:xfrm>
          <a:prstGeom prst="rect">
            <a:avLst/>
          </a:prstGeom>
        </p:spPr>
        <p:txBody>
          <a:bodyPr wrap="square">
            <a:spAutoFit/>
          </a:bodyPr>
          <a:lstStyle/>
          <a:p>
            <a:r>
              <a:rPr lang="en-GB" sz="1400" dirty="0"/>
              <a:t>Task 5: As a designer we must be constantly evaluating and analysing our work to make sure that what we are producing is of the best quality possible. We often do this through annotating and placing our thoughts on a page.</a:t>
            </a:r>
          </a:p>
          <a:p>
            <a:endParaRPr lang="en-GB" sz="1400" dirty="0"/>
          </a:p>
          <a:p>
            <a:r>
              <a:rPr lang="en-GB" sz="1400" dirty="0"/>
              <a:t>Either redraw, take a picture or copy and paste three of your designs in the space below. Use the annotation help sheet on the next page to fully evaluate and annotate these three designs. Suggest improvements to the design that you originally had. </a:t>
            </a:r>
          </a:p>
        </p:txBody>
      </p:sp>
    </p:spTree>
    <p:extLst>
      <p:ext uri="{BB962C8B-B14F-4D97-AF65-F5344CB8AC3E}">
        <p14:creationId xmlns:p14="http://schemas.microsoft.com/office/powerpoint/2010/main" val="1165727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3826" y="142853"/>
            <a:ext cx="11915774" cy="6536553"/>
          </a:xfrm>
          <a:prstGeom prst="rect">
            <a:avLst/>
          </a:prstGeom>
          <a:noFill/>
          <a:ln w="174625" cap="rnd" cmpd="tri">
            <a:beve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 name="TextBox 2"/>
          <p:cNvSpPr txBox="1"/>
          <p:nvPr/>
        </p:nvSpPr>
        <p:spPr>
          <a:xfrm>
            <a:off x="371475" y="328572"/>
            <a:ext cx="7643866" cy="400110"/>
          </a:xfrm>
          <a:prstGeom prst="rect">
            <a:avLst/>
          </a:prstGeom>
          <a:noFill/>
        </p:spPr>
        <p:txBody>
          <a:bodyPr wrap="square" rtlCol="0">
            <a:spAutoFit/>
          </a:bodyPr>
          <a:lstStyle/>
          <a:p>
            <a:r>
              <a:rPr lang="en-GB" sz="2000" dirty="0">
                <a:latin typeface="Comic Sans MS" pitchFamily="66" charset="0"/>
              </a:rPr>
              <a:t>How to annotate a design idea</a:t>
            </a:r>
          </a:p>
        </p:txBody>
      </p:sp>
      <p:sp>
        <p:nvSpPr>
          <p:cNvPr id="5" name="TextBox 4"/>
          <p:cNvSpPr txBox="1"/>
          <p:nvPr/>
        </p:nvSpPr>
        <p:spPr>
          <a:xfrm>
            <a:off x="371475" y="714357"/>
            <a:ext cx="11496675" cy="538609"/>
          </a:xfrm>
          <a:prstGeom prst="rect">
            <a:avLst/>
          </a:prstGeom>
          <a:noFill/>
        </p:spPr>
        <p:txBody>
          <a:bodyPr wrap="square" rtlCol="0">
            <a:spAutoFit/>
          </a:bodyPr>
          <a:lstStyle/>
          <a:p>
            <a:r>
              <a:rPr lang="en-GB" sz="1450" dirty="0">
                <a:latin typeface="Comic Sans MS" pitchFamily="66" charset="0"/>
              </a:rPr>
              <a:t>Your design idea drawings do not always give the reader all the details you have thought about, by adding annotation you can share your whole idea and give details about areas you can’t see.</a:t>
            </a:r>
          </a:p>
        </p:txBody>
      </p:sp>
      <p:pic>
        <p:nvPicPr>
          <p:cNvPr id="2052" name="Picture 4"/>
          <p:cNvPicPr>
            <a:picLocks noChangeAspect="1" noChangeArrowheads="1"/>
          </p:cNvPicPr>
          <p:nvPr/>
        </p:nvPicPr>
        <p:blipFill>
          <a:blip r:embed="rId3" cstate="print"/>
          <a:srcRect/>
          <a:stretch>
            <a:fillRect/>
          </a:stretch>
        </p:blipFill>
        <p:spPr bwMode="auto">
          <a:xfrm>
            <a:off x="4343806" y="2262649"/>
            <a:ext cx="765175" cy="606425"/>
          </a:xfrm>
          <a:prstGeom prst="rect">
            <a:avLst/>
          </a:prstGeom>
          <a:noFill/>
          <a:ln w="9525">
            <a:noFill/>
            <a:miter lim="800000"/>
            <a:headEnd/>
            <a:tailEnd/>
          </a:ln>
        </p:spPr>
      </p:pic>
      <p:sp>
        <p:nvSpPr>
          <p:cNvPr id="8" name="TextBox 7"/>
          <p:cNvSpPr txBox="1"/>
          <p:nvPr/>
        </p:nvSpPr>
        <p:spPr>
          <a:xfrm>
            <a:off x="2524100" y="2071678"/>
            <a:ext cx="1928826" cy="523220"/>
          </a:xfrm>
          <a:prstGeom prst="rect">
            <a:avLst/>
          </a:prstGeom>
          <a:noFill/>
        </p:spPr>
        <p:txBody>
          <a:bodyPr wrap="square" rtlCol="0">
            <a:spAutoFit/>
          </a:bodyPr>
          <a:lstStyle/>
          <a:p>
            <a:r>
              <a:rPr lang="en-GB" sz="1400" dirty="0">
                <a:latin typeface="Comic Sans MS" pitchFamily="66" charset="0"/>
              </a:rPr>
              <a:t>What </a:t>
            </a:r>
            <a:r>
              <a:rPr lang="en-GB" sz="1400" dirty="0">
                <a:solidFill>
                  <a:srgbClr val="FF0000"/>
                </a:solidFill>
                <a:latin typeface="Comic Sans MS" pitchFamily="66" charset="0"/>
              </a:rPr>
              <a:t>Materials</a:t>
            </a:r>
            <a:r>
              <a:rPr lang="en-GB" sz="1400" dirty="0">
                <a:latin typeface="Comic Sans MS" pitchFamily="66" charset="0"/>
              </a:rPr>
              <a:t> will be used and why?</a:t>
            </a:r>
          </a:p>
        </p:txBody>
      </p:sp>
      <p:pic>
        <p:nvPicPr>
          <p:cNvPr id="2053" name="Picture 5"/>
          <p:cNvPicPr>
            <a:picLocks noChangeAspect="1" noChangeArrowheads="1"/>
          </p:cNvPicPr>
          <p:nvPr/>
        </p:nvPicPr>
        <p:blipFill>
          <a:blip r:embed="rId3" cstate="print"/>
          <a:srcRect/>
          <a:stretch>
            <a:fillRect/>
          </a:stretch>
        </p:blipFill>
        <p:spPr bwMode="auto">
          <a:xfrm rot="19714142">
            <a:off x="4054840" y="3083953"/>
            <a:ext cx="765175" cy="606425"/>
          </a:xfrm>
          <a:prstGeom prst="rect">
            <a:avLst/>
          </a:prstGeom>
          <a:noFill/>
          <a:ln w="9525">
            <a:noFill/>
            <a:miter lim="800000"/>
            <a:headEnd/>
            <a:tailEnd/>
          </a:ln>
        </p:spPr>
      </p:pic>
      <p:sp>
        <p:nvSpPr>
          <p:cNvPr id="10" name="TextBox 9"/>
          <p:cNvSpPr txBox="1"/>
          <p:nvPr/>
        </p:nvSpPr>
        <p:spPr>
          <a:xfrm>
            <a:off x="1952596" y="2759515"/>
            <a:ext cx="2286016" cy="1384995"/>
          </a:xfrm>
          <a:prstGeom prst="rect">
            <a:avLst/>
          </a:prstGeom>
          <a:noFill/>
        </p:spPr>
        <p:txBody>
          <a:bodyPr wrap="square" rtlCol="0">
            <a:spAutoFit/>
          </a:bodyPr>
          <a:lstStyle/>
          <a:p>
            <a:r>
              <a:rPr lang="en-GB" sz="1400" dirty="0">
                <a:latin typeface="Comic Sans MS" pitchFamily="66" charset="0"/>
              </a:rPr>
              <a:t>What is the purpose of the product?  Is this an effective product (does it meet the requirements of the </a:t>
            </a:r>
            <a:r>
              <a:rPr lang="en-GB" sz="1400" dirty="0">
                <a:solidFill>
                  <a:srgbClr val="FF0000"/>
                </a:solidFill>
                <a:latin typeface="Comic Sans MS" pitchFamily="66" charset="0"/>
              </a:rPr>
              <a:t>Brief</a:t>
            </a:r>
            <a:r>
              <a:rPr lang="en-GB" sz="1400" dirty="0">
                <a:latin typeface="Comic Sans MS" pitchFamily="66" charset="0"/>
              </a:rPr>
              <a:t> and </a:t>
            </a:r>
            <a:r>
              <a:rPr lang="en-GB" sz="1400" dirty="0">
                <a:solidFill>
                  <a:srgbClr val="FF0000"/>
                </a:solidFill>
                <a:latin typeface="Comic Sans MS" pitchFamily="66" charset="0"/>
              </a:rPr>
              <a:t>Specification</a:t>
            </a:r>
            <a:r>
              <a:rPr lang="en-GB" sz="1400" dirty="0">
                <a:latin typeface="Comic Sans MS" pitchFamily="66" charset="0"/>
              </a:rPr>
              <a:t>?)</a:t>
            </a:r>
          </a:p>
        </p:txBody>
      </p:sp>
      <p:pic>
        <p:nvPicPr>
          <p:cNvPr id="2054" name="Picture 6"/>
          <p:cNvPicPr>
            <a:picLocks noChangeAspect="1" noChangeArrowheads="1"/>
          </p:cNvPicPr>
          <p:nvPr/>
        </p:nvPicPr>
        <p:blipFill>
          <a:blip r:embed="rId4" cstate="print"/>
          <a:srcRect/>
          <a:stretch>
            <a:fillRect/>
          </a:stretch>
        </p:blipFill>
        <p:spPr bwMode="auto">
          <a:xfrm rot="7827009">
            <a:off x="3775924" y="3797967"/>
            <a:ext cx="1143000" cy="1189037"/>
          </a:xfrm>
          <a:prstGeom prst="rect">
            <a:avLst/>
          </a:prstGeom>
          <a:noFill/>
          <a:ln w="9525">
            <a:noFill/>
            <a:miter lim="800000"/>
            <a:headEnd/>
            <a:tailEnd/>
          </a:ln>
        </p:spPr>
      </p:pic>
      <p:sp>
        <p:nvSpPr>
          <p:cNvPr id="13" name="TextBox 12"/>
          <p:cNvSpPr txBox="1"/>
          <p:nvPr/>
        </p:nvSpPr>
        <p:spPr>
          <a:xfrm>
            <a:off x="2024034" y="4357694"/>
            <a:ext cx="2000264" cy="523220"/>
          </a:xfrm>
          <a:prstGeom prst="rect">
            <a:avLst/>
          </a:prstGeom>
          <a:noFill/>
        </p:spPr>
        <p:txBody>
          <a:bodyPr wrap="square" rtlCol="0">
            <a:spAutoFit/>
          </a:bodyPr>
          <a:lstStyle/>
          <a:p>
            <a:r>
              <a:rPr lang="en-GB" sz="1400" dirty="0">
                <a:latin typeface="Comic Sans MS" pitchFamily="66" charset="0"/>
              </a:rPr>
              <a:t>Do you think this is a good design?</a:t>
            </a:r>
          </a:p>
        </p:txBody>
      </p:sp>
      <p:pic>
        <p:nvPicPr>
          <p:cNvPr id="2055" name="Picture 7"/>
          <p:cNvPicPr>
            <a:picLocks noChangeAspect="1" noChangeArrowheads="1"/>
          </p:cNvPicPr>
          <p:nvPr/>
        </p:nvPicPr>
        <p:blipFill>
          <a:blip r:embed="rId4" cstate="print"/>
          <a:srcRect l="5968" b="27840"/>
          <a:stretch>
            <a:fillRect/>
          </a:stretch>
        </p:blipFill>
        <p:spPr bwMode="auto">
          <a:xfrm rot="7096595">
            <a:off x="3904984" y="4808138"/>
            <a:ext cx="1074785" cy="858010"/>
          </a:xfrm>
          <a:prstGeom prst="rect">
            <a:avLst/>
          </a:prstGeom>
          <a:noFill/>
          <a:ln w="9525">
            <a:noFill/>
            <a:miter lim="800000"/>
            <a:headEnd/>
            <a:tailEnd/>
          </a:ln>
        </p:spPr>
      </p:pic>
      <p:sp>
        <p:nvSpPr>
          <p:cNvPr id="15" name="TextBox 14"/>
          <p:cNvSpPr txBox="1"/>
          <p:nvPr/>
        </p:nvSpPr>
        <p:spPr>
          <a:xfrm>
            <a:off x="2024035" y="5143513"/>
            <a:ext cx="2071702" cy="523220"/>
          </a:xfrm>
          <a:prstGeom prst="rect">
            <a:avLst/>
          </a:prstGeom>
          <a:noFill/>
        </p:spPr>
        <p:txBody>
          <a:bodyPr wrap="square" rtlCol="0">
            <a:spAutoFit/>
          </a:bodyPr>
          <a:lstStyle/>
          <a:p>
            <a:r>
              <a:rPr lang="en-GB" sz="1400" dirty="0">
                <a:latin typeface="Comic Sans MS" pitchFamily="66" charset="0"/>
              </a:rPr>
              <a:t>Good points and bad points</a:t>
            </a:r>
          </a:p>
        </p:txBody>
      </p:sp>
      <p:pic>
        <p:nvPicPr>
          <p:cNvPr id="16" name="Picture 7"/>
          <p:cNvPicPr>
            <a:picLocks noChangeAspect="1" noChangeArrowheads="1"/>
          </p:cNvPicPr>
          <p:nvPr/>
        </p:nvPicPr>
        <p:blipFill>
          <a:blip r:embed="rId4" cstate="print"/>
          <a:srcRect/>
          <a:stretch>
            <a:fillRect/>
          </a:stretch>
        </p:blipFill>
        <p:spPr bwMode="auto">
          <a:xfrm rot="7096595">
            <a:off x="4461423" y="5121372"/>
            <a:ext cx="1143000" cy="1189037"/>
          </a:xfrm>
          <a:prstGeom prst="rect">
            <a:avLst/>
          </a:prstGeom>
          <a:noFill/>
          <a:ln w="9525">
            <a:noFill/>
            <a:miter lim="800000"/>
            <a:headEnd/>
            <a:tailEnd/>
          </a:ln>
        </p:spPr>
      </p:pic>
      <p:sp>
        <p:nvSpPr>
          <p:cNvPr id="17" name="TextBox 16"/>
          <p:cNvSpPr txBox="1"/>
          <p:nvPr/>
        </p:nvSpPr>
        <p:spPr>
          <a:xfrm>
            <a:off x="2095472" y="5786454"/>
            <a:ext cx="3000396" cy="523220"/>
          </a:xfrm>
          <a:prstGeom prst="rect">
            <a:avLst/>
          </a:prstGeom>
          <a:noFill/>
        </p:spPr>
        <p:txBody>
          <a:bodyPr wrap="square" rtlCol="0">
            <a:spAutoFit/>
          </a:bodyPr>
          <a:lstStyle/>
          <a:p>
            <a:r>
              <a:rPr lang="en-GB" sz="1400" dirty="0">
                <a:latin typeface="Comic Sans MS" pitchFamily="66" charset="0"/>
              </a:rPr>
              <a:t>Is it </a:t>
            </a:r>
            <a:r>
              <a:rPr lang="en-GB" sz="1400" dirty="0">
                <a:solidFill>
                  <a:srgbClr val="FF0000"/>
                </a:solidFill>
                <a:latin typeface="Comic Sans MS" pitchFamily="66" charset="0"/>
              </a:rPr>
              <a:t>Ergonomic</a:t>
            </a:r>
            <a:r>
              <a:rPr lang="en-GB" sz="1400" dirty="0">
                <a:latin typeface="Comic Sans MS" pitchFamily="66" charset="0"/>
              </a:rPr>
              <a:t>? </a:t>
            </a:r>
          </a:p>
          <a:p>
            <a:r>
              <a:rPr lang="en-GB" sz="1400" dirty="0">
                <a:latin typeface="Comic Sans MS" pitchFamily="66" charset="0"/>
              </a:rPr>
              <a:t>How does/ will a human use it</a:t>
            </a:r>
          </a:p>
        </p:txBody>
      </p:sp>
      <p:pic>
        <p:nvPicPr>
          <p:cNvPr id="2057" name="Picture 9"/>
          <p:cNvPicPr>
            <a:picLocks noChangeAspect="1" noChangeArrowheads="1"/>
          </p:cNvPicPr>
          <p:nvPr/>
        </p:nvPicPr>
        <p:blipFill>
          <a:blip r:embed="rId5" cstate="print"/>
          <a:srcRect/>
          <a:stretch>
            <a:fillRect/>
          </a:stretch>
        </p:blipFill>
        <p:spPr bwMode="auto">
          <a:xfrm rot="19150273">
            <a:off x="6286037" y="5257836"/>
            <a:ext cx="847129" cy="937223"/>
          </a:xfrm>
          <a:prstGeom prst="rect">
            <a:avLst/>
          </a:prstGeom>
          <a:noFill/>
          <a:ln w="9525">
            <a:noFill/>
            <a:miter lim="800000"/>
            <a:headEnd/>
            <a:tailEnd/>
          </a:ln>
        </p:spPr>
      </p:pic>
      <p:sp>
        <p:nvSpPr>
          <p:cNvPr id="20" name="TextBox 19"/>
          <p:cNvSpPr txBox="1"/>
          <p:nvPr/>
        </p:nvSpPr>
        <p:spPr>
          <a:xfrm>
            <a:off x="5881686" y="6072207"/>
            <a:ext cx="2428892" cy="307777"/>
          </a:xfrm>
          <a:prstGeom prst="rect">
            <a:avLst/>
          </a:prstGeom>
          <a:noFill/>
        </p:spPr>
        <p:txBody>
          <a:bodyPr wrap="square" rtlCol="0">
            <a:spAutoFit/>
          </a:bodyPr>
          <a:lstStyle/>
          <a:p>
            <a:r>
              <a:rPr lang="en-GB" sz="1400" dirty="0">
                <a:latin typeface="Comic Sans MS" pitchFamily="66" charset="0"/>
              </a:rPr>
              <a:t>How could it be made?</a:t>
            </a:r>
          </a:p>
        </p:txBody>
      </p:sp>
      <p:pic>
        <p:nvPicPr>
          <p:cNvPr id="21" name="Picture 7"/>
          <p:cNvPicPr>
            <a:picLocks noChangeAspect="1" noChangeArrowheads="1"/>
          </p:cNvPicPr>
          <p:nvPr/>
        </p:nvPicPr>
        <p:blipFill>
          <a:blip r:embed="rId4" cstate="print"/>
          <a:srcRect/>
          <a:stretch>
            <a:fillRect/>
          </a:stretch>
        </p:blipFill>
        <p:spPr bwMode="auto">
          <a:xfrm rot="215917">
            <a:off x="7346635" y="4749582"/>
            <a:ext cx="1143000" cy="1189037"/>
          </a:xfrm>
          <a:prstGeom prst="rect">
            <a:avLst/>
          </a:prstGeom>
          <a:noFill/>
          <a:ln w="9525">
            <a:noFill/>
            <a:miter lim="800000"/>
            <a:headEnd/>
            <a:tailEnd/>
          </a:ln>
        </p:spPr>
      </p:pic>
      <p:sp>
        <p:nvSpPr>
          <p:cNvPr id="22" name="TextBox 21"/>
          <p:cNvSpPr txBox="1"/>
          <p:nvPr/>
        </p:nvSpPr>
        <p:spPr>
          <a:xfrm>
            <a:off x="8382017" y="5500702"/>
            <a:ext cx="1857388" cy="738664"/>
          </a:xfrm>
          <a:prstGeom prst="rect">
            <a:avLst/>
          </a:prstGeom>
          <a:noFill/>
        </p:spPr>
        <p:txBody>
          <a:bodyPr wrap="square" rtlCol="0">
            <a:spAutoFit/>
          </a:bodyPr>
          <a:lstStyle/>
          <a:p>
            <a:r>
              <a:rPr lang="en-GB" sz="1400" dirty="0">
                <a:latin typeface="Comic Sans MS" pitchFamily="66" charset="0"/>
              </a:rPr>
              <a:t>What is the </a:t>
            </a:r>
            <a:r>
              <a:rPr lang="en-GB" sz="1400" dirty="0">
                <a:solidFill>
                  <a:srgbClr val="FF0000"/>
                </a:solidFill>
                <a:latin typeface="Comic Sans MS" pitchFamily="66" charset="0"/>
              </a:rPr>
              <a:t>cost</a:t>
            </a:r>
            <a:r>
              <a:rPr lang="en-GB" sz="1400" dirty="0">
                <a:latin typeface="Comic Sans MS" pitchFamily="66" charset="0"/>
              </a:rPr>
              <a:t> of the materials required if known?</a:t>
            </a:r>
          </a:p>
        </p:txBody>
      </p:sp>
      <p:pic>
        <p:nvPicPr>
          <p:cNvPr id="2058" name="Picture 10"/>
          <p:cNvPicPr>
            <a:picLocks noChangeAspect="1" noChangeArrowheads="1"/>
          </p:cNvPicPr>
          <p:nvPr/>
        </p:nvPicPr>
        <p:blipFill>
          <a:blip r:embed="rId6" cstate="print"/>
          <a:srcRect l="8324" b="9874"/>
          <a:stretch>
            <a:fillRect/>
          </a:stretch>
        </p:blipFill>
        <p:spPr bwMode="auto">
          <a:xfrm>
            <a:off x="7134747" y="1465599"/>
            <a:ext cx="1362217" cy="1380667"/>
          </a:xfrm>
          <a:prstGeom prst="rect">
            <a:avLst/>
          </a:prstGeom>
          <a:noFill/>
          <a:ln w="9525">
            <a:noFill/>
            <a:miter lim="800000"/>
            <a:headEnd/>
            <a:tailEnd/>
          </a:ln>
        </p:spPr>
      </p:pic>
      <p:sp>
        <p:nvSpPr>
          <p:cNvPr id="25" name="TextBox 24"/>
          <p:cNvSpPr txBox="1"/>
          <p:nvPr/>
        </p:nvSpPr>
        <p:spPr>
          <a:xfrm>
            <a:off x="8310578" y="1566226"/>
            <a:ext cx="1643074" cy="738664"/>
          </a:xfrm>
          <a:prstGeom prst="rect">
            <a:avLst/>
          </a:prstGeom>
          <a:noFill/>
        </p:spPr>
        <p:txBody>
          <a:bodyPr wrap="square" rtlCol="0">
            <a:spAutoFit/>
          </a:bodyPr>
          <a:lstStyle/>
          <a:p>
            <a:r>
              <a:rPr lang="en-GB" sz="1400" dirty="0">
                <a:latin typeface="Comic Sans MS" pitchFamily="66" charset="0"/>
              </a:rPr>
              <a:t>Add size and </a:t>
            </a:r>
            <a:r>
              <a:rPr lang="en-GB" sz="1400" dirty="0">
                <a:solidFill>
                  <a:srgbClr val="FF0000"/>
                </a:solidFill>
                <a:latin typeface="Comic Sans MS" pitchFamily="66" charset="0"/>
              </a:rPr>
              <a:t>Dimension</a:t>
            </a:r>
            <a:r>
              <a:rPr lang="en-GB" sz="1400" dirty="0">
                <a:latin typeface="Comic Sans MS" pitchFamily="66" charset="0"/>
              </a:rPr>
              <a:t> information </a:t>
            </a:r>
          </a:p>
        </p:txBody>
      </p:sp>
      <p:pic>
        <p:nvPicPr>
          <p:cNvPr id="26" name="Picture 10"/>
          <p:cNvPicPr>
            <a:picLocks noChangeAspect="1" noChangeArrowheads="1"/>
          </p:cNvPicPr>
          <p:nvPr/>
        </p:nvPicPr>
        <p:blipFill>
          <a:blip r:embed="rId6" cstate="print"/>
          <a:srcRect l="18905" t="23316"/>
          <a:stretch>
            <a:fillRect/>
          </a:stretch>
        </p:blipFill>
        <p:spPr bwMode="auto">
          <a:xfrm rot="1065569">
            <a:off x="7584663" y="2614587"/>
            <a:ext cx="1204991" cy="1174747"/>
          </a:xfrm>
          <a:prstGeom prst="rect">
            <a:avLst/>
          </a:prstGeom>
          <a:noFill/>
          <a:ln w="9525">
            <a:noFill/>
            <a:miter lim="800000"/>
            <a:headEnd/>
            <a:tailEnd/>
          </a:ln>
        </p:spPr>
      </p:pic>
      <p:sp>
        <p:nvSpPr>
          <p:cNvPr id="27" name="TextBox 26"/>
          <p:cNvSpPr txBox="1"/>
          <p:nvPr/>
        </p:nvSpPr>
        <p:spPr>
          <a:xfrm>
            <a:off x="8642710" y="2433057"/>
            <a:ext cx="1285884" cy="954107"/>
          </a:xfrm>
          <a:prstGeom prst="rect">
            <a:avLst/>
          </a:prstGeom>
          <a:noFill/>
        </p:spPr>
        <p:txBody>
          <a:bodyPr wrap="square" rtlCol="0">
            <a:spAutoFit/>
          </a:bodyPr>
          <a:lstStyle/>
          <a:p>
            <a:r>
              <a:rPr lang="en-GB" sz="1400" dirty="0">
                <a:latin typeface="Comic Sans MS" pitchFamily="66" charset="0"/>
              </a:rPr>
              <a:t>What colours are you going to use?</a:t>
            </a:r>
          </a:p>
        </p:txBody>
      </p:sp>
      <p:pic>
        <p:nvPicPr>
          <p:cNvPr id="28" name="Picture 10"/>
          <p:cNvPicPr>
            <a:picLocks noChangeAspect="1" noChangeArrowheads="1"/>
          </p:cNvPicPr>
          <p:nvPr/>
        </p:nvPicPr>
        <p:blipFill>
          <a:blip r:embed="rId6" cstate="print"/>
          <a:srcRect t="23316"/>
          <a:stretch>
            <a:fillRect/>
          </a:stretch>
        </p:blipFill>
        <p:spPr bwMode="auto">
          <a:xfrm rot="1065569">
            <a:off x="7296403" y="3791066"/>
            <a:ext cx="1210462" cy="956987"/>
          </a:xfrm>
          <a:prstGeom prst="rect">
            <a:avLst/>
          </a:prstGeom>
          <a:noFill/>
          <a:ln w="9525">
            <a:noFill/>
            <a:miter lim="800000"/>
            <a:headEnd/>
            <a:tailEnd/>
          </a:ln>
        </p:spPr>
      </p:pic>
      <p:sp>
        <p:nvSpPr>
          <p:cNvPr id="29" name="TextBox 28"/>
          <p:cNvSpPr txBox="1"/>
          <p:nvPr/>
        </p:nvSpPr>
        <p:spPr>
          <a:xfrm>
            <a:off x="8382016" y="3543075"/>
            <a:ext cx="2071702" cy="1384995"/>
          </a:xfrm>
          <a:prstGeom prst="rect">
            <a:avLst/>
          </a:prstGeom>
          <a:noFill/>
        </p:spPr>
        <p:txBody>
          <a:bodyPr wrap="square" rtlCol="0">
            <a:spAutoFit/>
          </a:bodyPr>
          <a:lstStyle/>
          <a:p>
            <a:r>
              <a:rPr lang="en-GB" sz="1400" dirty="0">
                <a:latin typeface="Comic Sans MS" pitchFamily="66" charset="0"/>
              </a:rPr>
              <a:t>What is the </a:t>
            </a:r>
            <a:r>
              <a:rPr lang="en-GB" sz="1400" dirty="0">
                <a:solidFill>
                  <a:srgbClr val="FF0000"/>
                </a:solidFill>
                <a:latin typeface="Comic Sans MS" pitchFamily="66" charset="0"/>
              </a:rPr>
              <a:t>Environmental Impact </a:t>
            </a:r>
            <a:r>
              <a:rPr lang="en-GB" sz="1400" dirty="0">
                <a:latin typeface="Comic Sans MS" pitchFamily="66" charset="0"/>
              </a:rPr>
              <a:t>of the product? (recycled materials? could it be recycled after use?</a:t>
            </a:r>
          </a:p>
        </p:txBody>
      </p:sp>
      <p:pic>
        <p:nvPicPr>
          <p:cNvPr id="30" name="Picture 9"/>
          <p:cNvPicPr>
            <a:picLocks noChangeAspect="1" noChangeArrowheads="1"/>
          </p:cNvPicPr>
          <p:nvPr/>
        </p:nvPicPr>
        <p:blipFill>
          <a:blip r:embed="rId5" cstate="print"/>
          <a:srcRect/>
          <a:stretch>
            <a:fillRect/>
          </a:stretch>
        </p:blipFill>
        <p:spPr bwMode="auto">
          <a:xfrm rot="9777547">
            <a:off x="5582627" y="1895109"/>
            <a:ext cx="830890" cy="919257"/>
          </a:xfrm>
          <a:prstGeom prst="rect">
            <a:avLst/>
          </a:prstGeom>
          <a:noFill/>
          <a:ln w="9525">
            <a:noFill/>
            <a:miter lim="800000"/>
            <a:headEnd/>
            <a:tailEnd/>
          </a:ln>
        </p:spPr>
      </p:pic>
      <p:sp>
        <p:nvSpPr>
          <p:cNvPr id="31" name="TextBox 30"/>
          <p:cNvSpPr txBox="1"/>
          <p:nvPr/>
        </p:nvSpPr>
        <p:spPr>
          <a:xfrm>
            <a:off x="4881555" y="1548458"/>
            <a:ext cx="3143272" cy="523220"/>
          </a:xfrm>
          <a:prstGeom prst="rect">
            <a:avLst/>
          </a:prstGeom>
          <a:noFill/>
        </p:spPr>
        <p:txBody>
          <a:bodyPr wrap="square" rtlCol="0">
            <a:spAutoFit/>
          </a:bodyPr>
          <a:lstStyle/>
          <a:p>
            <a:r>
              <a:rPr lang="en-GB" sz="1400" dirty="0">
                <a:latin typeface="Comic Sans MS" pitchFamily="66" charset="0"/>
              </a:rPr>
              <a:t>Will this product be </a:t>
            </a:r>
            <a:r>
              <a:rPr lang="en-GB" sz="1400" dirty="0">
                <a:solidFill>
                  <a:srgbClr val="FF0000"/>
                </a:solidFill>
                <a:latin typeface="Comic Sans MS" pitchFamily="66" charset="0"/>
              </a:rPr>
              <a:t>safe</a:t>
            </a:r>
            <a:r>
              <a:rPr lang="en-GB" sz="1400" dirty="0">
                <a:latin typeface="Comic Sans MS" pitchFamily="66" charset="0"/>
              </a:rPr>
              <a:t>? </a:t>
            </a:r>
          </a:p>
          <a:p>
            <a:r>
              <a:rPr lang="en-GB" sz="1400" dirty="0">
                <a:latin typeface="Comic Sans MS" pitchFamily="66" charset="0"/>
              </a:rPr>
              <a:t>How can you test this?</a:t>
            </a:r>
          </a:p>
        </p:txBody>
      </p:sp>
      <p:sp>
        <p:nvSpPr>
          <p:cNvPr id="2" name="TextBox 1"/>
          <p:cNvSpPr txBox="1"/>
          <p:nvPr/>
        </p:nvSpPr>
        <p:spPr>
          <a:xfrm>
            <a:off x="1960867" y="1557653"/>
            <a:ext cx="2198038" cy="338554"/>
          </a:xfrm>
          <a:prstGeom prst="rect">
            <a:avLst/>
          </a:prstGeom>
          <a:noFill/>
          <a:ln w="12700">
            <a:solidFill>
              <a:schemeClr val="tx1"/>
            </a:solidFill>
          </a:ln>
        </p:spPr>
        <p:txBody>
          <a:bodyPr wrap="none" rtlCol="0">
            <a:spAutoFit/>
          </a:bodyPr>
          <a:lstStyle/>
          <a:p>
            <a:r>
              <a:rPr lang="en-GB" sz="1600" b="1" i="1" dirty="0">
                <a:solidFill>
                  <a:srgbClr val="FF0000"/>
                </a:solidFill>
                <a:latin typeface="Comic Sans MS" panose="030F0702030302020204" pitchFamily="66" charset="0"/>
              </a:rPr>
              <a:t>Key Language in red</a:t>
            </a:r>
          </a:p>
        </p:txBody>
      </p:sp>
      <p:pic>
        <p:nvPicPr>
          <p:cNvPr id="6" name="Picture 5"/>
          <p:cNvPicPr>
            <a:picLocks noChangeAspect="1"/>
          </p:cNvPicPr>
          <p:nvPr/>
        </p:nvPicPr>
        <p:blipFill rotWithShape="1">
          <a:blip r:embed="rId7" cstate="print">
            <a:extLst>
              <a:ext uri="{28A0092B-C50C-407E-A947-70E740481C1C}">
                <a14:useLocalDpi xmlns:a14="http://schemas.microsoft.com/office/drawing/2010/main" val="0"/>
              </a:ext>
            </a:extLst>
          </a:blip>
          <a:srcRect l="19002" r="6609"/>
          <a:stretch/>
        </p:blipFill>
        <p:spPr>
          <a:xfrm>
            <a:off x="5108981" y="2781233"/>
            <a:ext cx="2275661" cy="2455910"/>
          </a:xfrm>
          <a:prstGeom prst="rect">
            <a:avLst/>
          </a:prstGeom>
          <a:ln w="3175">
            <a:solidFill>
              <a:schemeClr val="tx1"/>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3C21B-3858-4823-9F23-6BF9D7068561}"/>
              </a:ext>
            </a:extLst>
          </p:cNvPr>
          <p:cNvSpPr>
            <a:spLocks noGrp="1"/>
          </p:cNvSpPr>
          <p:nvPr>
            <p:ph type="title"/>
          </p:nvPr>
        </p:nvSpPr>
        <p:spPr>
          <a:xfrm>
            <a:off x="0" y="-331213"/>
            <a:ext cx="10515600" cy="1325563"/>
          </a:xfrm>
        </p:spPr>
        <p:txBody>
          <a:bodyPr/>
          <a:lstStyle/>
          <a:p>
            <a:r>
              <a:rPr lang="en-GB" dirty="0"/>
              <a:t>Upcycling</a:t>
            </a:r>
          </a:p>
        </p:txBody>
      </p:sp>
      <p:sp>
        <p:nvSpPr>
          <p:cNvPr id="4" name="TextBox 3">
            <a:extLst>
              <a:ext uri="{FF2B5EF4-FFF2-40B4-BE49-F238E27FC236}">
                <a16:creationId xmlns:a16="http://schemas.microsoft.com/office/drawing/2014/main" id="{1BAD5DF8-D1A8-4CB9-AD7A-4F78343FA19E}"/>
              </a:ext>
            </a:extLst>
          </p:cNvPr>
          <p:cNvSpPr txBox="1"/>
          <p:nvPr/>
        </p:nvSpPr>
        <p:spPr>
          <a:xfrm>
            <a:off x="2457450" y="95250"/>
            <a:ext cx="9553575" cy="738664"/>
          </a:xfrm>
          <a:prstGeom prst="rect">
            <a:avLst/>
          </a:prstGeom>
          <a:noFill/>
        </p:spPr>
        <p:txBody>
          <a:bodyPr wrap="square" rtlCol="0">
            <a:spAutoFit/>
          </a:bodyPr>
          <a:lstStyle/>
          <a:p>
            <a:r>
              <a:rPr lang="en-GB" sz="1400" dirty="0"/>
              <a:t>Upcycling is a current trend and can be seen as a fashion statement in some homes. Upcycling is when a product is taken at the end of its </a:t>
            </a:r>
            <a:r>
              <a:rPr lang="en-GB" sz="1400" b="1" u="sng" dirty="0">
                <a:solidFill>
                  <a:schemeClr val="accent6"/>
                </a:solidFill>
              </a:rPr>
              <a:t>intended lifespan</a:t>
            </a:r>
            <a:r>
              <a:rPr lang="en-GB" sz="1400" dirty="0">
                <a:solidFill>
                  <a:schemeClr val="accent6"/>
                </a:solidFill>
              </a:rPr>
              <a:t> </a:t>
            </a:r>
            <a:r>
              <a:rPr lang="en-GB" sz="1400" dirty="0"/>
              <a:t>and turned into a new product with a new use. </a:t>
            </a:r>
          </a:p>
          <a:p>
            <a:endParaRPr lang="en-GB" sz="1400" dirty="0"/>
          </a:p>
        </p:txBody>
      </p:sp>
      <p:sp>
        <p:nvSpPr>
          <p:cNvPr id="5" name="Rectangle 4">
            <a:extLst>
              <a:ext uri="{FF2B5EF4-FFF2-40B4-BE49-F238E27FC236}">
                <a16:creationId xmlns:a16="http://schemas.microsoft.com/office/drawing/2014/main" id="{E4F6DC1F-3080-43A7-848D-501D6E5A610B}"/>
              </a:ext>
            </a:extLst>
          </p:cNvPr>
          <p:cNvSpPr/>
          <p:nvPr/>
        </p:nvSpPr>
        <p:spPr>
          <a:xfrm>
            <a:off x="28575" y="675601"/>
            <a:ext cx="11982450" cy="523220"/>
          </a:xfrm>
          <a:prstGeom prst="rect">
            <a:avLst/>
          </a:prstGeom>
        </p:spPr>
        <p:txBody>
          <a:bodyPr wrap="square">
            <a:spAutoFit/>
          </a:bodyPr>
          <a:lstStyle/>
          <a:p>
            <a:r>
              <a:rPr lang="en-GB" sz="1400" dirty="0"/>
              <a:t>Task 6: Create a poster using the 6R’s of sustainability. For each point of the 6R’s illustrate it with an image of a product that shows this principle. Place this work on the next page. </a:t>
            </a:r>
          </a:p>
        </p:txBody>
      </p:sp>
      <p:graphicFrame>
        <p:nvGraphicFramePr>
          <p:cNvPr id="6" name="Content Placeholder 7">
            <a:extLst>
              <a:ext uri="{FF2B5EF4-FFF2-40B4-BE49-F238E27FC236}">
                <a16:creationId xmlns:a16="http://schemas.microsoft.com/office/drawing/2014/main" id="{AFB4A368-4167-455E-9403-6ADEBC92A716}"/>
              </a:ext>
            </a:extLst>
          </p:cNvPr>
          <p:cNvGraphicFramePr>
            <a:graphicFrameLocks noGrp="1"/>
          </p:cNvGraphicFramePr>
          <p:nvPr>
            <p:ph idx="1"/>
            <p:extLst>
              <p:ext uri="{D42A27DB-BD31-4B8C-83A1-F6EECF244321}">
                <p14:modId xmlns:p14="http://schemas.microsoft.com/office/powerpoint/2010/main" val="1657215468"/>
              </p:ext>
            </p:extLst>
          </p:nvPr>
        </p:nvGraphicFramePr>
        <p:xfrm>
          <a:off x="92840" y="1364456"/>
          <a:ext cx="11997560" cy="28328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7">
            <a:extLst>
              <a:ext uri="{FF2B5EF4-FFF2-40B4-BE49-F238E27FC236}">
                <a16:creationId xmlns:a16="http://schemas.microsoft.com/office/drawing/2014/main" id="{EE174E72-FFA9-4CEB-9C1E-C79A28C17EB6}"/>
              </a:ext>
            </a:extLst>
          </p:cNvPr>
          <p:cNvGraphicFramePr>
            <a:graphicFrameLocks/>
          </p:cNvGraphicFramePr>
          <p:nvPr>
            <p:extLst>
              <p:ext uri="{D42A27DB-BD31-4B8C-83A1-F6EECF244321}">
                <p14:modId xmlns:p14="http://schemas.microsoft.com/office/powerpoint/2010/main" val="3879464426"/>
              </p:ext>
            </p:extLst>
          </p:nvPr>
        </p:nvGraphicFramePr>
        <p:xfrm>
          <a:off x="97220" y="4006440"/>
          <a:ext cx="11997560" cy="275631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3151880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TotalTime>
  <Words>1279</Words>
  <Application>Microsoft Office PowerPoint</Application>
  <PresentationFormat>Widescreen</PresentationFormat>
  <Paragraphs>123</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Comic Sans MS</vt:lpstr>
      <vt:lpstr>Office Theme</vt:lpstr>
      <vt:lpstr>Year 9: Sustainability and Upcycling</vt:lpstr>
      <vt:lpstr>Year 9: Google Classrooms </vt:lpstr>
      <vt:lpstr>Sustainability – Watch this short video on the principles of sustainability in our society.</vt:lpstr>
      <vt:lpstr>Upcycling</vt:lpstr>
      <vt:lpstr>Upcycling</vt:lpstr>
      <vt:lpstr>PowerPoint Presentation</vt:lpstr>
      <vt:lpstr>Upcycling</vt:lpstr>
      <vt:lpstr>PowerPoint Presentation</vt:lpstr>
      <vt:lpstr>Upcycling</vt:lpstr>
      <vt:lpstr>PowerPoint Presentation</vt:lpstr>
      <vt:lpstr>Sustainability</vt:lpstr>
      <vt:lpstr>Plan Drawing Examples</vt:lpstr>
      <vt:lpstr>Plan   D rawings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8: Sustainability and Upcycling</dc:title>
  <dc:creator>Mr J Dodsworth</dc:creator>
  <cp:lastModifiedBy>Paul Berne</cp:lastModifiedBy>
  <cp:revision>7</cp:revision>
  <dcterms:created xsi:type="dcterms:W3CDTF">2020-03-20T12:05:18Z</dcterms:created>
  <dcterms:modified xsi:type="dcterms:W3CDTF">2020-03-24T13:47:38Z</dcterms:modified>
</cp:coreProperties>
</file>