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7">
  <p:sldMasterIdLst>
    <p:sldMasterId id="2147483648" r:id="rId4"/>
    <p:sldMasterId id="2147483660" r:id="rId5"/>
    <p:sldMasterId id="2147483672" r:id="rId6"/>
  </p:sldMasterIdLst>
  <p:notesMasterIdLst>
    <p:notesMasterId r:id="rId19"/>
  </p:notesMasterIdLst>
  <p:sldIdLst>
    <p:sldId id="339" r:id="rId7"/>
    <p:sldId id="374" r:id="rId8"/>
    <p:sldId id="387" r:id="rId9"/>
    <p:sldId id="386" r:id="rId10"/>
    <p:sldId id="376" r:id="rId11"/>
    <p:sldId id="377" r:id="rId12"/>
    <p:sldId id="384" r:id="rId13"/>
    <p:sldId id="390" r:id="rId14"/>
    <p:sldId id="381" r:id="rId15"/>
    <p:sldId id="379" r:id="rId16"/>
    <p:sldId id="391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Robb" initials="TR" lastIdx="2" clrIdx="0">
    <p:extLst>
      <p:ext uri="{19B8F6BF-5375-455C-9EA6-DF929625EA0E}">
        <p15:presenceInfo xmlns:p15="http://schemas.microsoft.com/office/powerpoint/2012/main" userId="S::trobb@ccea.org.uk::9278cfaf-c93f-4c79-bb85-d0ebd970ce76" providerId="AD"/>
      </p:ext>
    </p:extLst>
  </p:cmAuthor>
  <p:cmAuthor id="2" name="Dermot Mullan" initials="DM" lastIdx="16" clrIdx="1">
    <p:extLst>
      <p:ext uri="{19B8F6BF-5375-455C-9EA6-DF929625EA0E}">
        <p15:presenceInfo xmlns:p15="http://schemas.microsoft.com/office/powerpoint/2012/main" userId="1003200110f556be" providerId="None"/>
      </p:ext>
    </p:extLst>
  </p:cmAuthor>
  <p:cmAuthor id="3" name="Robert Wilson" initials="RW" lastIdx="4" clrIdx="2">
    <p:extLst>
      <p:ext uri="{19B8F6BF-5375-455C-9EA6-DF929625EA0E}">
        <p15:presenceInfo xmlns:p15="http://schemas.microsoft.com/office/powerpoint/2012/main" userId="S::robertw@ascl.org.uk::b4cd3898-d751-4f10-97d1-57202f6e4e6a" providerId="AD"/>
      </p:ext>
    </p:extLst>
  </p:cmAuthor>
  <p:cmAuthor id="4" name="Margaret Farragher" initials="MF" lastIdx="7" clrIdx="3">
    <p:extLst>
      <p:ext uri="{19B8F6BF-5375-455C-9EA6-DF929625EA0E}">
        <p15:presenceInfo xmlns:p15="http://schemas.microsoft.com/office/powerpoint/2012/main" userId="S::mfarragher@ccea.org.uk::c9978485-163a-45e0-95f0-dc68ccdd7d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BD5"/>
    <a:srgbClr val="FFFFFF"/>
    <a:srgbClr val="000000"/>
    <a:srgbClr val="9ED2EC"/>
    <a:srgbClr val="8FCBE9"/>
    <a:srgbClr val="65B8E1"/>
    <a:srgbClr val="45B5DD"/>
    <a:srgbClr val="48C5DA"/>
    <a:srgbClr val="51C8D1"/>
    <a:srgbClr val="48C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4" autoAdjust="0"/>
    <p:restoredTop sz="85664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25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9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22.svg"/><Relationship Id="rId1" Type="http://schemas.openxmlformats.org/officeDocument/2006/relationships/image" Target="../media/image11.png"/><Relationship Id="rId6" Type="http://schemas.openxmlformats.org/officeDocument/2006/relationships/image" Target="../media/image26.svg"/><Relationship Id="rId5" Type="http://schemas.openxmlformats.org/officeDocument/2006/relationships/image" Target="../media/image13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22.svg"/><Relationship Id="rId1" Type="http://schemas.openxmlformats.org/officeDocument/2006/relationships/image" Target="../media/image11.png"/><Relationship Id="rId6" Type="http://schemas.openxmlformats.org/officeDocument/2006/relationships/image" Target="../media/image26.svg"/><Relationship Id="rId5" Type="http://schemas.openxmlformats.org/officeDocument/2006/relationships/image" Target="../media/image13.png"/><Relationship Id="rId10" Type="http://schemas.openxmlformats.org/officeDocument/2006/relationships/image" Target="../media/image30.svg"/><Relationship Id="rId4" Type="http://schemas.openxmlformats.org/officeDocument/2006/relationships/image" Target="../media/image24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17A60-4DA9-469A-B5DA-B9BBAF3E18FC}" type="doc">
      <dgm:prSet loTypeId="urn:microsoft.com/office/officeart/2005/8/layout/vList4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324544EA-1B88-4364-B135-51F7AC4F5DDA}">
      <dgm:prSet phldrT="[Text]"/>
      <dgm:spPr>
        <a:solidFill>
          <a:srgbClr val="2B9BD5"/>
        </a:solidFill>
      </dgm:spPr>
      <dgm:t>
        <a:bodyPr lIns="144000" rIns="144000"/>
        <a:lstStyle/>
        <a:p>
          <a:pPr>
            <a:buNone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 class of 15 pupils are due to complete a GCSE with 3 units of work: Unit 1, Unit 2 and Unit 3.</a:t>
          </a:r>
        </a:p>
      </dgm:t>
    </dgm:pt>
    <dgm:pt modelId="{0F94B2D5-FB39-400C-BF41-DA9035696C12}" type="parTrans" cxnId="{07A59E65-5885-466C-AF5A-75A46C012837}">
      <dgm:prSet/>
      <dgm:spPr/>
      <dgm:t>
        <a:bodyPr/>
        <a:lstStyle/>
        <a:p>
          <a:endParaRPr lang="en-GB"/>
        </a:p>
      </dgm:t>
    </dgm:pt>
    <dgm:pt modelId="{60E3608E-A8EE-41BB-A857-1834F021ED52}" type="sibTrans" cxnId="{07A59E65-5885-466C-AF5A-75A46C012837}">
      <dgm:prSet/>
      <dgm:spPr/>
      <dgm:t>
        <a:bodyPr/>
        <a:lstStyle/>
        <a:p>
          <a:endParaRPr lang="en-GB"/>
        </a:p>
      </dgm:t>
    </dgm:pt>
    <dgm:pt modelId="{4156D749-92D0-4833-BA4E-B3A3767127D6}">
      <dgm:prSet phldrT="[Text]"/>
      <dgm:spPr>
        <a:solidFill>
          <a:srgbClr val="45B5DD"/>
        </a:solidFill>
      </dgm:spPr>
      <dgm:t>
        <a:bodyPr lIns="144000" rIns="144000"/>
        <a:lstStyle/>
        <a:p>
          <a:pPr>
            <a:buNone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Due to lockdown and school closures the class have missed face-to-face teaching of parts of the course and have only completed Units 1 and 2.</a:t>
          </a:r>
        </a:p>
      </dgm:t>
    </dgm:pt>
    <dgm:pt modelId="{1DF20128-B870-4047-996E-DB7033DBAA76}" type="parTrans" cxnId="{E3D513EB-107D-4F3A-9D86-037F0F5DC3C3}">
      <dgm:prSet/>
      <dgm:spPr/>
      <dgm:t>
        <a:bodyPr/>
        <a:lstStyle/>
        <a:p>
          <a:endParaRPr lang="en-GB"/>
        </a:p>
      </dgm:t>
    </dgm:pt>
    <dgm:pt modelId="{09FCFEC3-B1A8-4250-B6F9-347E66ACB902}" type="sibTrans" cxnId="{E3D513EB-107D-4F3A-9D86-037F0F5DC3C3}">
      <dgm:prSet/>
      <dgm:spPr/>
      <dgm:t>
        <a:bodyPr/>
        <a:lstStyle/>
        <a:p>
          <a:endParaRPr lang="en-GB"/>
        </a:p>
      </dgm:t>
    </dgm:pt>
    <dgm:pt modelId="{3D730F1B-3B53-41FB-98E6-DD13182788DA}">
      <dgm:prSet phldrT="[Text]"/>
      <dgm:spPr>
        <a:solidFill>
          <a:srgbClr val="3EC68C"/>
        </a:solidFill>
      </dgm:spPr>
      <dgm:t>
        <a:bodyPr lIns="144000" rIns="144000"/>
        <a:lstStyle/>
        <a:p>
          <a:pPr>
            <a:buNone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Therefore the school will base their Centre Determined Grades as follows:</a:t>
          </a:r>
        </a:p>
      </dgm:t>
    </dgm:pt>
    <dgm:pt modelId="{98E2D5AE-A958-43D2-A02D-08B8DC31B284}" type="parTrans" cxnId="{7FCB6A70-ABF2-4F35-AA38-230E8193EF25}">
      <dgm:prSet/>
      <dgm:spPr/>
      <dgm:t>
        <a:bodyPr/>
        <a:lstStyle/>
        <a:p>
          <a:endParaRPr lang="en-GB"/>
        </a:p>
      </dgm:t>
    </dgm:pt>
    <dgm:pt modelId="{9A8638AC-2122-4850-8603-D2C2532B3A97}" type="sibTrans" cxnId="{7FCB6A70-ABF2-4F35-AA38-230E8193EF25}">
      <dgm:prSet/>
      <dgm:spPr/>
      <dgm:t>
        <a:bodyPr/>
        <a:lstStyle/>
        <a:p>
          <a:endParaRPr lang="en-GB"/>
        </a:p>
      </dgm:t>
    </dgm:pt>
    <dgm:pt modelId="{D85EAB66-C626-4221-B0F4-F66D08DFB37D}">
      <dgm:prSet/>
      <dgm:spPr>
        <a:solidFill>
          <a:srgbClr val="48CAB4"/>
        </a:solidFill>
      </dgm:spPr>
      <dgm:t>
        <a:bodyPr lIns="144000" rIns="144000"/>
        <a:lstStyle/>
        <a:p>
          <a:pPr>
            <a:buNone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We must only assess our pupils on the parts of the course they have completed.</a:t>
          </a:r>
        </a:p>
      </dgm:t>
    </dgm:pt>
    <dgm:pt modelId="{24741AEE-FDB0-4DE4-8841-23191F9C4127}" type="parTrans" cxnId="{448E7EBB-02B9-48E0-899F-DB8AEFA46BFF}">
      <dgm:prSet/>
      <dgm:spPr/>
      <dgm:t>
        <a:bodyPr/>
        <a:lstStyle/>
        <a:p>
          <a:endParaRPr lang="en-GB"/>
        </a:p>
      </dgm:t>
    </dgm:pt>
    <dgm:pt modelId="{52C86A48-F3DD-4E66-A40F-CACD25AE9E2F}" type="sibTrans" cxnId="{448E7EBB-02B9-48E0-899F-DB8AEFA46BFF}">
      <dgm:prSet/>
      <dgm:spPr/>
      <dgm:t>
        <a:bodyPr/>
        <a:lstStyle/>
        <a:p>
          <a:endParaRPr lang="en-GB"/>
        </a:p>
      </dgm:t>
    </dgm:pt>
    <dgm:pt modelId="{DFD8D3AC-BCBB-4535-8CAF-4A83E4F48A09}">
      <dgm:prSet/>
      <dgm:spPr>
        <a:solidFill>
          <a:srgbClr val="51C8D1"/>
        </a:solidFill>
      </dgm:spPr>
      <dgm:t>
        <a:bodyPr lIns="144000" rIns="144000"/>
        <a:lstStyle/>
        <a:p>
          <a:pPr>
            <a:buNone/>
          </a:pP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One pupil (Pupil A) has missed another 6 weeks of school on top of this due to illness and </a:t>
          </a:r>
          <a:br>
            <a:rPr lang="en-GB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self-isolation and has only completed Unit 1.</a:t>
          </a:r>
        </a:p>
      </dgm:t>
    </dgm:pt>
    <dgm:pt modelId="{826DFD96-7713-4C9B-9FB3-EE303D464526}" type="parTrans" cxnId="{EC77D963-A74E-4B99-9302-E574730F808E}">
      <dgm:prSet/>
      <dgm:spPr/>
      <dgm:t>
        <a:bodyPr/>
        <a:lstStyle/>
        <a:p>
          <a:endParaRPr lang="en-GB"/>
        </a:p>
      </dgm:t>
    </dgm:pt>
    <dgm:pt modelId="{2FC39FD4-BEDC-4023-8DB4-F28D6DF3C310}" type="sibTrans" cxnId="{EC77D963-A74E-4B99-9302-E574730F808E}">
      <dgm:prSet/>
      <dgm:spPr/>
      <dgm:t>
        <a:bodyPr/>
        <a:lstStyle/>
        <a:p>
          <a:endParaRPr lang="en-GB"/>
        </a:p>
      </dgm:t>
    </dgm:pt>
    <dgm:pt modelId="{3C3CAEF6-79DC-4AD0-8066-B752B24ED64F}" type="pres">
      <dgm:prSet presAssocID="{5CF17A60-4DA9-469A-B5DA-B9BBAF3E18F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C85171-3FA2-4C2E-9533-8ABBD585C9C7}" type="pres">
      <dgm:prSet presAssocID="{324544EA-1B88-4364-B135-51F7AC4F5DDA}" presName="comp" presStyleCnt="0"/>
      <dgm:spPr/>
    </dgm:pt>
    <dgm:pt modelId="{3A4C603E-E762-4F18-A9F9-AF4DDBF8CD83}" type="pres">
      <dgm:prSet presAssocID="{324544EA-1B88-4364-B135-51F7AC4F5DDA}" presName="box" presStyleLbl="node1" presStyleIdx="0" presStyleCnt="5" custLinFactNeighborX="-7"/>
      <dgm:spPr/>
      <dgm:t>
        <a:bodyPr/>
        <a:lstStyle/>
        <a:p>
          <a:endParaRPr lang="en-US"/>
        </a:p>
      </dgm:t>
    </dgm:pt>
    <dgm:pt modelId="{D6ADC048-2610-4E1C-B4A9-A5D1991EDBF8}" type="pres">
      <dgm:prSet presAssocID="{324544EA-1B88-4364-B135-51F7AC4F5DDA}" presName="img" presStyleLbl="fgImgPlace1" presStyleIdx="0" presStyleCnt="5" custScaleY="106663" custLinFactNeighborX="1088" custLinFactNeighborY="-1322"/>
      <dgm:spPr>
        <a:blipFill dpi="0" rotWithShape="1">
          <a:blip xmlns:r="http://schemas.openxmlformats.org/officeDocument/2006/relationships"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l="24717" t="6522" r="24717" b="6522"/>
          </a:stretch>
        </a:blipFill>
      </dgm:spPr>
      <dgm:extLst>
        <a:ext uri="{E40237B7-FDA0-4F09-8148-C483321AD2D9}">
          <dgm14:cNvPr xmlns:dgm14="http://schemas.microsoft.com/office/drawing/2010/diagram" id="0" name="" descr="Group of people with solid fill"/>
        </a:ext>
      </dgm:extLst>
    </dgm:pt>
    <dgm:pt modelId="{05CED44A-E88E-450D-B40E-D51D1DFE8A4A}" type="pres">
      <dgm:prSet presAssocID="{324544EA-1B88-4364-B135-51F7AC4F5DDA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51F95-8900-4D58-B668-7A66F3F5332F}" type="pres">
      <dgm:prSet presAssocID="{60E3608E-A8EE-41BB-A857-1834F021ED52}" presName="spacer" presStyleCnt="0"/>
      <dgm:spPr/>
    </dgm:pt>
    <dgm:pt modelId="{3217A100-93E6-4BFA-BF3E-1200FBBBFA06}" type="pres">
      <dgm:prSet presAssocID="{4156D749-92D0-4833-BA4E-B3A3767127D6}" presName="comp" presStyleCnt="0"/>
      <dgm:spPr/>
    </dgm:pt>
    <dgm:pt modelId="{36857A99-B61B-4171-B247-BC159F712739}" type="pres">
      <dgm:prSet presAssocID="{4156D749-92D0-4833-BA4E-B3A3767127D6}" presName="box" presStyleLbl="node1" presStyleIdx="1" presStyleCnt="5"/>
      <dgm:spPr/>
      <dgm:t>
        <a:bodyPr/>
        <a:lstStyle/>
        <a:p>
          <a:endParaRPr lang="en-US"/>
        </a:p>
      </dgm:t>
    </dgm:pt>
    <dgm:pt modelId="{E6FE5E36-10A1-43E2-B918-8E47DDF2B87A}" type="pres">
      <dgm:prSet presAssocID="{4156D749-92D0-4833-BA4E-B3A3767127D6}" presName="img" presStyleLbl="fgImgPlace1" presStyleIdx="1" presStyleCnt="5"/>
      <dgm:spPr>
        <a:blipFill dpi="0" rotWithShape="1">
          <a:blip xmlns:r="http://schemas.openxmlformats.org/officeDocument/2006/relationships"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l="22148" t="-4236" r="22148" b="-4236"/>
          </a:stretch>
        </a:blipFill>
      </dgm:spPr>
      <dgm:extLst>
        <a:ext uri="{E40237B7-FDA0-4F09-8148-C483321AD2D9}">
          <dgm14:cNvPr xmlns:dgm14="http://schemas.microsoft.com/office/drawing/2010/diagram" id="0" name="" descr="Harvey Balls 65% with solid fill"/>
        </a:ext>
      </dgm:extLst>
    </dgm:pt>
    <dgm:pt modelId="{04889A9E-B563-475D-B7B9-DE193D8ED458}" type="pres">
      <dgm:prSet presAssocID="{4156D749-92D0-4833-BA4E-B3A3767127D6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47709-F704-4DB2-9D02-94B56875A39B}" type="pres">
      <dgm:prSet presAssocID="{09FCFEC3-B1A8-4250-B6F9-347E66ACB902}" presName="spacer" presStyleCnt="0"/>
      <dgm:spPr/>
    </dgm:pt>
    <dgm:pt modelId="{09D6531E-1AEB-408D-971B-3BFC5E8DACA0}" type="pres">
      <dgm:prSet presAssocID="{DFD8D3AC-BCBB-4535-8CAF-4A83E4F48A09}" presName="comp" presStyleCnt="0"/>
      <dgm:spPr/>
    </dgm:pt>
    <dgm:pt modelId="{149FF389-F082-433D-88C2-EA16CD1CD08A}" type="pres">
      <dgm:prSet presAssocID="{DFD8D3AC-BCBB-4535-8CAF-4A83E4F48A09}" presName="box" presStyleLbl="node1" presStyleIdx="2" presStyleCnt="5"/>
      <dgm:spPr/>
      <dgm:t>
        <a:bodyPr/>
        <a:lstStyle/>
        <a:p>
          <a:endParaRPr lang="en-US"/>
        </a:p>
      </dgm:t>
    </dgm:pt>
    <dgm:pt modelId="{5DE9F136-37C4-42D8-97C6-D5DE40553AC6}" type="pres">
      <dgm:prSet presAssocID="{DFD8D3AC-BCBB-4535-8CAF-4A83E4F48A09}" presName="img" presStyleLbl="fgImgPlace1" presStyleIdx="2" presStyleCnt="5"/>
      <dgm:spPr>
        <a:blipFill dpi="0" rotWithShape="1">
          <a:blip xmlns:r="http://schemas.openxmlformats.org/officeDocument/2006/relationships"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 l="22148" t="-4236" r="22148" b="-4236"/>
          </a:stretch>
        </a:blipFill>
      </dgm:spPr>
      <dgm:extLst>
        <a:ext uri="{E40237B7-FDA0-4F09-8148-C483321AD2D9}">
          <dgm14:cNvPr xmlns:dgm14="http://schemas.microsoft.com/office/drawing/2010/diagram" id="0" name="" descr="Harvey Balls 35% with solid fill"/>
        </a:ext>
      </dgm:extLst>
    </dgm:pt>
    <dgm:pt modelId="{5D31E6CF-B14B-4C1A-8124-2E66FCE86A4E}" type="pres">
      <dgm:prSet presAssocID="{DFD8D3AC-BCBB-4535-8CAF-4A83E4F48A09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A070A-A5BF-4B9E-80B3-7991DED9212C}" type="pres">
      <dgm:prSet presAssocID="{2FC39FD4-BEDC-4023-8DB4-F28D6DF3C310}" presName="spacer" presStyleCnt="0"/>
      <dgm:spPr/>
    </dgm:pt>
    <dgm:pt modelId="{F8B95EDD-8CF1-47AA-9484-E395BC746483}" type="pres">
      <dgm:prSet presAssocID="{D85EAB66-C626-4221-B0F4-F66D08DFB37D}" presName="comp" presStyleCnt="0"/>
      <dgm:spPr/>
    </dgm:pt>
    <dgm:pt modelId="{069BE197-3294-4613-BE36-CDADEE5456ED}" type="pres">
      <dgm:prSet presAssocID="{D85EAB66-C626-4221-B0F4-F66D08DFB37D}" presName="box" presStyleLbl="node1" presStyleIdx="3" presStyleCnt="5"/>
      <dgm:spPr/>
      <dgm:t>
        <a:bodyPr/>
        <a:lstStyle/>
        <a:p>
          <a:endParaRPr lang="en-US"/>
        </a:p>
      </dgm:t>
    </dgm:pt>
    <dgm:pt modelId="{0A2645EE-EFC7-4C9A-BDE2-5BF735F1AF19}" type="pres">
      <dgm:prSet presAssocID="{D85EAB66-C626-4221-B0F4-F66D08DFB37D}" presName="img" presStyleLbl="fgImgPlace1" presStyleIdx="3" presStyleCnt="5"/>
      <dgm:spPr>
        <a:blipFill dpi="0" rotWithShape="1">
          <a:blip xmlns:r="http://schemas.openxmlformats.org/officeDocument/2006/relationships"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 l="24933" t="-1524" r="24933" b="-1524"/>
          </a:stretch>
        </a:blipFill>
      </dgm:spPr>
      <dgm:extLst>
        <a:ext uri="{E40237B7-FDA0-4F09-8148-C483321AD2D9}">
          <dgm14:cNvPr xmlns:dgm14="http://schemas.microsoft.com/office/drawing/2010/diagram" id="0" name="" descr="Clipboard Partially Checked with solid fill"/>
        </a:ext>
      </dgm:extLst>
    </dgm:pt>
    <dgm:pt modelId="{78E6E014-E3C2-41D7-8E7A-DDCAA7C05D4D}" type="pres">
      <dgm:prSet presAssocID="{D85EAB66-C626-4221-B0F4-F66D08DFB37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F0A1B-B555-45C2-93B4-BB6B25626C24}" type="pres">
      <dgm:prSet presAssocID="{52C86A48-F3DD-4E66-A40F-CACD25AE9E2F}" presName="spacer" presStyleCnt="0"/>
      <dgm:spPr/>
    </dgm:pt>
    <dgm:pt modelId="{5C20BB2B-D2E1-4B87-99EB-CB3CE32D8ED2}" type="pres">
      <dgm:prSet presAssocID="{3D730F1B-3B53-41FB-98E6-DD13182788DA}" presName="comp" presStyleCnt="0"/>
      <dgm:spPr/>
    </dgm:pt>
    <dgm:pt modelId="{CB53196F-DA52-487A-904B-CD45A6A686FD}" type="pres">
      <dgm:prSet presAssocID="{3D730F1B-3B53-41FB-98E6-DD13182788DA}" presName="box" presStyleLbl="node1" presStyleIdx="4" presStyleCnt="5"/>
      <dgm:spPr/>
      <dgm:t>
        <a:bodyPr/>
        <a:lstStyle/>
        <a:p>
          <a:endParaRPr lang="en-US"/>
        </a:p>
      </dgm:t>
    </dgm:pt>
    <dgm:pt modelId="{E3AFEF87-E836-4E6C-9586-5EF3BEFD67D3}" type="pres">
      <dgm:prSet presAssocID="{3D730F1B-3B53-41FB-98E6-DD13182788DA}" presName="img" presStyleLbl="fgImgPlace1" presStyleIdx="4" presStyleCnt="5"/>
      <dgm:spPr>
        <a:blipFill dpi="0" rotWithShape="1">
          <a:blip xmlns:r="http://schemas.openxmlformats.org/officeDocument/2006/relationships"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 l="11008" t="-50263" r="11008" b="-50263"/>
          </a:stretch>
        </a:blipFill>
      </dgm:spPr>
      <dgm:extLst>
        <a:ext uri="{E40237B7-FDA0-4F09-8148-C483321AD2D9}">
          <dgm14:cNvPr xmlns:dgm14="http://schemas.microsoft.com/office/drawing/2010/diagram" id="0" name="" descr="Arrow Right with solid fill"/>
        </a:ext>
      </dgm:extLst>
    </dgm:pt>
    <dgm:pt modelId="{19EBE703-34F4-42CB-968B-95E007D6696D}" type="pres">
      <dgm:prSet presAssocID="{3D730F1B-3B53-41FB-98E6-DD13182788DA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E7EBB-02B9-48E0-899F-DB8AEFA46BFF}" srcId="{5CF17A60-4DA9-469A-B5DA-B9BBAF3E18FC}" destId="{D85EAB66-C626-4221-B0F4-F66D08DFB37D}" srcOrd="3" destOrd="0" parTransId="{24741AEE-FDB0-4DE4-8841-23191F9C4127}" sibTransId="{52C86A48-F3DD-4E66-A40F-CACD25AE9E2F}"/>
    <dgm:cxn modelId="{07A59E65-5885-466C-AF5A-75A46C012837}" srcId="{5CF17A60-4DA9-469A-B5DA-B9BBAF3E18FC}" destId="{324544EA-1B88-4364-B135-51F7AC4F5DDA}" srcOrd="0" destOrd="0" parTransId="{0F94B2D5-FB39-400C-BF41-DA9035696C12}" sibTransId="{60E3608E-A8EE-41BB-A857-1834F021ED52}"/>
    <dgm:cxn modelId="{82B8C436-4721-4F51-8E0D-FFEF26F89690}" type="presOf" srcId="{4156D749-92D0-4833-BA4E-B3A3767127D6}" destId="{04889A9E-B563-475D-B7B9-DE193D8ED458}" srcOrd="1" destOrd="0" presId="urn:microsoft.com/office/officeart/2005/8/layout/vList4"/>
    <dgm:cxn modelId="{E3D513EB-107D-4F3A-9D86-037F0F5DC3C3}" srcId="{5CF17A60-4DA9-469A-B5DA-B9BBAF3E18FC}" destId="{4156D749-92D0-4833-BA4E-B3A3767127D6}" srcOrd="1" destOrd="0" parTransId="{1DF20128-B870-4047-996E-DB7033DBAA76}" sibTransId="{09FCFEC3-B1A8-4250-B6F9-347E66ACB902}"/>
    <dgm:cxn modelId="{6CA509BB-5ED8-409B-A47D-9287A1946C9C}" type="presOf" srcId="{324544EA-1B88-4364-B135-51F7AC4F5DDA}" destId="{3A4C603E-E762-4F18-A9F9-AF4DDBF8CD83}" srcOrd="0" destOrd="0" presId="urn:microsoft.com/office/officeart/2005/8/layout/vList4"/>
    <dgm:cxn modelId="{94A870E4-65AA-4C50-9187-E5FFCCCFBAE6}" type="presOf" srcId="{3D730F1B-3B53-41FB-98E6-DD13182788DA}" destId="{19EBE703-34F4-42CB-968B-95E007D6696D}" srcOrd="1" destOrd="0" presId="urn:microsoft.com/office/officeart/2005/8/layout/vList4"/>
    <dgm:cxn modelId="{EC77D963-A74E-4B99-9302-E574730F808E}" srcId="{5CF17A60-4DA9-469A-B5DA-B9BBAF3E18FC}" destId="{DFD8D3AC-BCBB-4535-8CAF-4A83E4F48A09}" srcOrd="2" destOrd="0" parTransId="{826DFD96-7713-4C9B-9FB3-EE303D464526}" sibTransId="{2FC39FD4-BEDC-4023-8DB4-F28D6DF3C310}"/>
    <dgm:cxn modelId="{D25A4C1E-7F7B-4054-8156-679EAEF2D25B}" type="presOf" srcId="{4156D749-92D0-4833-BA4E-B3A3767127D6}" destId="{36857A99-B61B-4171-B247-BC159F712739}" srcOrd="0" destOrd="0" presId="urn:microsoft.com/office/officeart/2005/8/layout/vList4"/>
    <dgm:cxn modelId="{38B8FB96-78AF-4743-A120-EAB6089213FF}" type="presOf" srcId="{5CF17A60-4DA9-469A-B5DA-B9BBAF3E18FC}" destId="{3C3CAEF6-79DC-4AD0-8066-B752B24ED64F}" srcOrd="0" destOrd="0" presId="urn:microsoft.com/office/officeart/2005/8/layout/vList4"/>
    <dgm:cxn modelId="{E4C3BC6D-2556-4C47-827B-B7A2D642AB00}" type="presOf" srcId="{D85EAB66-C626-4221-B0F4-F66D08DFB37D}" destId="{069BE197-3294-4613-BE36-CDADEE5456ED}" srcOrd="0" destOrd="0" presId="urn:microsoft.com/office/officeart/2005/8/layout/vList4"/>
    <dgm:cxn modelId="{D54DD24D-CFBB-458D-BB58-DD625DAD9057}" type="presOf" srcId="{DFD8D3AC-BCBB-4535-8CAF-4A83E4F48A09}" destId="{149FF389-F082-433D-88C2-EA16CD1CD08A}" srcOrd="0" destOrd="0" presId="urn:microsoft.com/office/officeart/2005/8/layout/vList4"/>
    <dgm:cxn modelId="{246575BC-428C-429A-A161-AECACBB389D5}" type="presOf" srcId="{324544EA-1B88-4364-B135-51F7AC4F5DDA}" destId="{05CED44A-E88E-450D-B40E-D51D1DFE8A4A}" srcOrd="1" destOrd="0" presId="urn:microsoft.com/office/officeart/2005/8/layout/vList4"/>
    <dgm:cxn modelId="{948F02D7-7F5D-43D3-BD15-5420706F64D6}" type="presOf" srcId="{3D730F1B-3B53-41FB-98E6-DD13182788DA}" destId="{CB53196F-DA52-487A-904B-CD45A6A686FD}" srcOrd="0" destOrd="0" presId="urn:microsoft.com/office/officeart/2005/8/layout/vList4"/>
    <dgm:cxn modelId="{3BDCA27E-594E-4EA1-8B17-D4ECDA0AF189}" type="presOf" srcId="{DFD8D3AC-BCBB-4535-8CAF-4A83E4F48A09}" destId="{5D31E6CF-B14B-4C1A-8124-2E66FCE86A4E}" srcOrd="1" destOrd="0" presId="urn:microsoft.com/office/officeart/2005/8/layout/vList4"/>
    <dgm:cxn modelId="{7FCB6A70-ABF2-4F35-AA38-230E8193EF25}" srcId="{5CF17A60-4DA9-469A-B5DA-B9BBAF3E18FC}" destId="{3D730F1B-3B53-41FB-98E6-DD13182788DA}" srcOrd="4" destOrd="0" parTransId="{98E2D5AE-A958-43D2-A02D-08B8DC31B284}" sibTransId="{9A8638AC-2122-4850-8603-D2C2532B3A97}"/>
    <dgm:cxn modelId="{FA8D32F4-E396-4AB0-B7DC-954297E440E3}" type="presOf" srcId="{D85EAB66-C626-4221-B0F4-F66D08DFB37D}" destId="{78E6E014-E3C2-41D7-8E7A-DDCAA7C05D4D}" srcOrd="1" destOrd="0" presId="urn:microsoft.com/office/officeart/2005/8/layout/vList4"/>
    <dgm:cxn modelId="{E4D25D92-13E2-4568-89F6-80427CEC553B}" type="presParOf" srcId="{3C3CAEF6-79DC-4AD0-8066-B752B24ED64F}" destId="{31C85171-3FA2-4C2E-9533-8ABBD585C9C7}" srcOrd="0" destOrd="0" presId="urn:microsoft.com/office/officeart/2005/8/layout/vList4"/>
    <dgm:cxn modelId="{05351D20-25E6-4C91-94E5-F7646EC79D77}" type="presParOf" srcId="{31C85171-3FA2-4C2E-9533-8ABBD585C9C7}" destId="{3A4C603E-E762-4F18-A9F9-AF4DDBF8CD83}" srcOrd="0" destOrd="0" presId="urn:microsoft.com/office/officeart/2005/8/layout/vList4"/>
    <dgm:cxn modelId="{3ED85049-BE91-43D6-B26B-2DBEA5A59B37}" type="presParOf" srcId="{31C85171-3FA2-4C2E-9533-8ABBD585C9C7}" destId="{D6ADC048-2610-4E1C-B4A9-A5D1991EDBF8}" srcOrd="1" destOrd="0" presId="urn:microsoft.com/office/officeart/2005/8/layout/vList4"/>
    <dgm:cxn modelId="{5738B319-35E5-4874-9F8C-3437666687B2}" type="presParOf" srcId="{31C85171-3FA2-4C2E-9533-8ABBD585C9C7}" destId="{05CED44A-E88E-450D-B40E-D51D1DFE8A4A}" srcOrd="2" destOrd="0" presId="urn:microsoft.com/office/officeart/2005/8/layout/vList4"/>
    <dgm:cxn modelId="{269A589C-C0DF-4D4D-A50B-29F8DBFC9697}" type="presParOf" srcId="{3C3CAEF6-79DC-4AD0-8066-B752B24ED64F}" destId="{F6351F95-8900-4D58-B668-7A66F3F5332F}" srcOrd="1" destOrd="0" presId="urn:microsoft.com/office/officeart/2005/8/layout/vList4"/>
    <dgm:cxn modelId="{127E3E7A-C3BF-41CC-9272-7FEC1C65103C}" type="presParOf" srcId="{3C3CAEF6-79DC-4AD0-8066-B752B24ED64F}" destId="{3217A100-93E6-4BFA-BF3E-1200FBBBFA06}" srcOrd="2" destOrd="0" presId="urn:microsoft.com/office/officeart/2005/8/layout/vList4"/>
    <dgm:cxn modelId="{994101BB-C624-4142-9436-159190399237}" type="presParOf" srcId="{3217A100-93E6-4BFA-BF3E-1200FBBBFA06}" destId="{36857A99-B61B-4171-B247-BC159F712739}" srcOrd="0" destOrd="0" presId="urn:microsoft.com/office/officeart/2005/8/layout/vList4"/>
    <dgm:cxn modelId="{E95D7888-ED83-4F16-A90F-97EB0CC7062B}" type="presParOf" srcId="{3217A100-93E6-4BFA-BF3E-1200FBBBFA06}" destId="{E6FE5E36-10A1-43E2-B918-8E47DDF2B87A}" srcOrd="1" destOrd="0" presId="urn:microsoft.com/office/officeart/2005/8/layout/vList4"/>
    <dgm:cxn modelId="{15322DCC-43EB-4DC0-91DB-3D9B44C235A1}" type="presParOf" srcId="{3217A100-93E6-4BFA-BF3E-1200FBBBFA06}" destId="{04889A9E-B563-475D-B7B9-DE193D8ED458}" srcOrd="2" destOrd="0" presId="urn:microsoft.com/office/officeart/2005/8/layout/vList4"/>
    <dgm:cxn modelId="{3561F631-2D5A-49C6-8477-516EEF576C6E}" type="presParOf" srcId="{3C3CAEF6-79DC-4AD0-8066-B752B24ED64F}" destId="{E3647709-F704-4DB2-9D02-94B56875A39B}" srcOrd="3" destOrd="0" presId="urn:microsoft.com/office/officeart/2005/8/layout/vList4"/>
    <dgm:cxn modelId="{20B74A44-2971-44F1-8D5B-2F13BF4F1CE8}" type="presParOf" srcId="{3C3CAEF6-79DC-4AD0-8066-B752B24ED64F}" destId="{09D6531E-1AEB-408D-971B-3BFC5E8DACA0}" srcOrd="4" destOrd="0" presId="urn:microsoft.com/office/officeart/2005/8/layout/vList4"/>
    <dgm:cxn modelId="{7D5C7CDF-1E4A-4BB5-931B-459F749B79F2}" type="presParOf" srcId="{09D6531E-1AEB-408D-971B-3BFC5E8DACA0}" destId="{149FF389-F082-433D-88C2-EA16CD1CD08A}" srcOrd="0" destOrd="0" presId="urn:microsoft.com/office/officeart/2005/8/layout/vList4"/>
    <dgm:cxn modelId="{6E020DC5-F320-4BF2-93D0-3445C3B9E818}" type="presParOf" srcId="{09D6531E-1AEB-408D-971B-3BFC5E8DACA0}" destId="{5DE9F136-37C4-42D8-97C6-D5DE40553AC6}" srcOrd="1" destOrd="0" presId="urn:microsoft.com/office/officeart/2005/8/layout/vList4"/>
    <dgm:cxn modelId="{C595027E-7E5C-47FA-9EF1-64C13A5443F9}" type="presParOf" srcId="{09D6531E-1AEB-408D-971B-3BFC5E8DACA0}" destId="{5D31E6CF-B14B-4C1A-8124-2E66FCE86A4E}" srcOrd="2" destOrd="0" presId="urn:microsoft.com/office/officeart/2005/8/layout/vList4"/>
    <dgm:cxn modelId="{5252E84D-14AF-4593-8969-F9B56B1A562F}" type="presParOf" srcId="{3C3CAEF6-79DC-4AD0-8066-B752B24ED64F}" destId="{6E7A070A-A5BF-4B9E-80B3-7991DED9212C}" srcOrd="5" destOrd="0" presId="urn:microsoft.com/office/officeart/2005/8/layout/vList4"/>
    <dgm:cxn modelId="{A5E8DFB9-DDDB-430D-B786-EDD040B4C90D}" type="presParOf" srcId="{3C3CAEF6-79DC-4AD0-8066-B752B24ED64F}" destId="{F8B95EDD-8CF1-47AA-9484-E395BC746483}" srcOrd="6" destOrd="0" presId="urn:microsoft.com/office/officeart/2005/8/layout/vList4"/>
    <dgm:cxn modelId="{E3662615-AF76-423D-8B87-E4F9F142B22A}" type="presParOf" srcId="{F8B95EDD-8CF1-47AA-9484-E395BC746483}" destId="{069BE197-3294-4613-BE36-CDADEE5456ED}" srcOrd="0" destOrd="0" presId="urn:microsoft.com/office/officeart/2005/8/layout/vList4"/>
    <dgm:cxn modelId="{70EF8FA0-AF11-4849-B97F-DC61C22EBF22}" type="presParOf" srcId="{F8B95EDD-8CF1-47AA-9484-E395BC746483}" destId="{0A2645EE-EFC7-4C9A-BDE2-5BF735F1AF19}" srcOrd="1" destOrd="0" presId="urn:microsoft.com/office/officeart/2005/8/layout/vList4"/>
    <dgm:cxn modelId="{E7AADD0D-0127-4FD1-9A98-C9B2F1508A07}" type="presParOf" srcId="{F8B95EDD-8CF1-47AA-9484-E395BC746483}" destId="{78E6E014-E3C2-41D7-8E7A-DDCAA7C05D4D}" srcOrd="2" destOrd="0" presId="urn:microsoft.com/office/officeart/2005/8/layout/vList4"/>
    <dgm:cxn modelId="{F6A1EBD0-BC73-4E20-A4A5-08C09E868A92}" type="presParOf" srcId="{3C3CAEF6-79DC-4AD0-8066-B752B24ED64F}" destId="{410F0A1B-B555-45C2-93B4-BB6B25626C24}" srcOrd="7" destOrd="0" presId="urn:microsoft.com/office/officeart/2005/8/layout/vList4"/>
    <dgm:cxn modelId="{BE73D202-369A-4618-93A8-BD8367CF478C}" type="presParOf" srcId="{3C3CAEF6-79DC-4AD0-8066-B752B24ED64F}" destId="{5C20BB2B-D2E1-4B87-99EB-CB3CE32D8ED2}" srcOrd="8" destOrd="0" presId="urn:microsoft.com/office/officeart/2005/8/layout/vList4"/>
    <dgm:cxn modelId="{5AC280F8-C313-480D-AAE4-24D47BA5E894}" type="presParOf" srcId="{5C20BB2B-D2E1-4B87-99EB-CB3CE32D8ED2}" destId="{CB53196F-DA52-487A-904B-CD45A6A686FD}" srcOrd="0" destOrd="0" presId="urn:microsoft.com/office/officeart/2005/8/layout/vList4"/>
    <dgm:cxn modelId="{E7A9BFF4-6E77-449F-8CAF-FA610636038A}" type="presParOf" srcId="{5C20BB2B-D2E1-4B87-99EB-CB3CE32D8ED2}" destId="{E3AFEF87-E836-4E6C-9586-5EF3BEFD67D3}" srcOrd="1" destOrd="0" presId="urn:microsoft.com/office/officeart/2005/8/layout/vList4"/>
    <dgm:cxn modelId="{5E7B014D-6C2E-487A-B128-8EBB5A05054E}" type="presParOf" srcId="{5C20BB2B-D2E1-4B87-99EB-CB3CE32D8ED2}" destId="{19EBE703-34F4-42CB-968B-95E007D6696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C603E-E762-4F18-A9F9-AF4DDBF8CD83}">
      <dsp:nvSpPr>
        <dsp:cNvPr id="0" name=""/>
        <dsp:cNvSpPr/>
      </dsp:nvSpPr>
      <dsp:spPr>
        <a:xfrm>
          <a:off x="0" y="0"/>
          <a:ext cx="6462865" cy="829712"/>
        </a:xfrm>
        <a:prstGeom prst="roundRect">
          <a:avLst>
            <a:gd name="adj" fmla="val 10000"/>
          </a:avLst>
        </a:prstGeom>
        <a:solidFill>
          <a:srgbClr val="2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64770" rIns="14400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A class of 15 pupils are due to complete a GCSE with 3 units of work: Unit 1, Unit 2 and Unit 3.</a:t>
          </a:r>
        </a:p>
      </dsp:txBody>
      <dsp:txXfrm>
        <a:off x="1375544" y="0"/>
        <a:ext cx="5087320" cy="829712"/>
      </dsp:txXfrm>
    </dsp:sp>
    <dsp:sp modelId="{D6ADC048-2610-4E1C-B4A9-A5D1991EDBF8}">
      <dsp:nvSpPr>
        <dsp:cNvPr id="0" name=""/>
        <dsp:cNvSpPr/>
      </dsp:nvSpPr>
      <dsp:spPr>
        <a:xfrm>
          <a:off x="97034" y="52082"/>
          <a:ext cx="1292573" cy="70799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 l="24717" t="6522" r="24717" b="6522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57A99-B61B-4171-B247-BC159F712739}">
      <dsp:nvSpPr>
        <dsp:cNvPr id="0" name=""/>
        <dsp:cNvSpPr/>
      </dsp:nvSpPr>
      <dsp:spPr>
        <a:xfrm>
          <a:off x="0" y="912683"/>
          <a:ext cx="6462865" cy="829712"/>
        </a:xfrm>
        <a:prstGeom prst="roundRect">
          <a:avLst>
            <a:gd name="adj" fmla="val 10000"/>
          </a:avLst>
        </a:prstGeom>
        <a:solidFill>
          <a:srgbClr val="45B5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64770" rIns="14400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Due to lockdown and school closures the class have missed face-to-face teaching of parts of the course and have only completed Units 1 and 2.</a:t>
          </a:r>
        </a:p>
      </dsp:txBody>
      <dsp:txXfrm>
        <a:off x="1375544" y="912683"/>
        <a:ext cx="5087320" cy="829712"/>
      </dsp:txXfrm>
    </dsp:sp>
    <dsp:sp modelId="{E6FE5E36-10A1-43E2-B918-8E47DDF2B87A}">
      <dsp:nvSpPr>
        <dsp:cNvPr id="0" name=""/>
        <dsp:cNvSpPr/>
      </dsp:nvSpPr>
      <dsp:spPr>
        <a:xfrm>
          <a:off x="82971" y="995654"/>
          <a:ext cx="1292573" cy="66376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 l="22148" t="-4236" r="22148" b="-4236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FF389-F082-433D-88C2-EA16CD1CD08A}">
      <dsp:nvSpPr>
        <dsp:cNvPr id="0" name=""/>
        <dsp:cNvSpPr/>
      </dsp:nvSpPr>
      <dsp:spPr>
        <a:xfrm>
          <a:off x="0" y="1825366"/>
          <a:ext cx="6462865" cy="829712"/>
        </a:xfrm>
        <a:prstGeom prst="roundRect">
          <a:avLst>
            <a:gd name="adj" fmla="val 10000"/>
          </a:avLst>
        </a:prstGeom>
        <a:solidFill>
          <a:srgbClr val="51C8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64770" rIns="14400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One pupil (Pupil A) has missed another 6 weeks of school on top of this due to illness and </a:t>
          </a:r>
          <a:b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self-isolation and has only completed Unit 1.</a:t>
          </a:r>
        </a:p>
      </dsp:txBody>
      <dsp:txXfrm>
        <a:off x="1375544" y="1825366"/>
        <a:ext cx="5087320" cy="829712"/>
      </dsp:txXfrm>
    </dsp:sp>
    <dsp:sp modelId="{5DE9F136-37C4-42D8-97C6-D5DE40553AC6}">
      <dsp:nvSpPr>
        <dsp:cNvPr id="0" name=""/>
        <dsp:cNvSpPr/>
      </dsp:nvSpPr>
      <dsp:spPr>
        <a:xfrm>
          <a:off x="82971" y="1908337"/>
          <a:ext cx="1292573" cy="66376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 l="22148" t="-4236" r="22148" b="-4236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9BE197-3294-4613-BE36-CDADEE5456ED}">
      <dsp:nvSpPr>
        <dsp:cNvPr id="0" name=""/>
        <dsp:cNvSpPr/>
      </dsp:nvSpPr>
      <dsp:spPr>
        <a:xfrm>
          <a:off x="0" y="2738049"/>
          <a:ext cx="6462865" cy="829712"/>
        </a:xfrm>
        <a:prstGeom prst="roundRect">
          <a:avLst>
            <a:gd name="adj" fmla="val 10000"/>
          </a:avLst>
        </a:prstGeom>
        <a:solidFill>
          <a:srgbClr val="48CA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64770" rIns="14400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We must only assess our pupils on the parts of the course they have completed.</a:t>
          </a:r>
        </a:p>
      </dsp:txBody>
      <dsp:txXfrm>
        <a:off x="1375544" y="2738049"/>
        <a:ext cx="5087320" cy="829712"/>
      </dsp:txXfrm>
    </dsp:sp>
    <dsp:sp modelId="{0A2645EE-EFC7-4C9A-BDE2-5BF735F1AF19}">
      <dsp:nvSpPr>
        <dsp:cNvPr id="0" name=""/>
        <dsp:cNvSpPr/>
      </dsp:nvSpPr>
      <dsp:spPr>
        <a:xfrm>
          <a:off x="82971" y="2821020"/>
          <a:ext cx="1292573" cy="66376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7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 l="24933" t="-1524" r="24933" b="-1524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3196F-DA52-487A-904B-CD45A6A686FD}">
      <dsp:nvSpPr>
        <dsp:cNvPr id="0" name=""/>
        <dsp:cNvSpPr/>
      </dsp:nvSpPr>
      <dsp:spPr>
        <a:xfrm>
          <a:off x="0" y="3650733"/>
          <a:ext cx="6462865" cy="829712"/>
        </a:xfrm>
        <a:prstGeom prst="roundRect">
          <a:avLst>
            <a:gd name="adj" fmla="val 10000"/>
          </a:avLst>
        </a:prstGeom>
        <a:solidFill>
          <a:srgbClr val="3EC68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00" tIns="64770" rIns="14400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Therefore the school will base their Centre Determined Grades as follows:</a:t>
          </a:r>
        </a:p>
      </dsp:txBody>
      <dsp:txXfrm>
        <a:off x="1375544" y="3650733"/>
        <a:ext cx="5087320" cy="829712"/>
      </dsp:txXfrm>
    </dsp:sp>
    <dsp:sp modelId="{E3AFEF87-E836-4E6C-9586-5EF3BEFD67D3}">
      <dsp:nvSpPr>
        <dsp:cNvPr id="0" name=""/>
        <dsp:cNvSpPr/>
      </dsp:nvSpPr>
      <dsp:spPr>
        <a:xfrm>
          <a:off x="82971" y="3733704"/>
          <a:ext cx="1292573" cy="66376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 l="11008" t="-50263" r="11008" b="-50263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2385-281E-4BB3-BCD9-398454C409F8}" type="datetimeFigureOut">
              <a:rPr lang="en-GB" smtClean="0"/>
              <a:t>22/04/2021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96D9-9ECF-4BF5-A523-542F5B8F98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45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923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2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13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513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43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796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644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Adapt red text to suit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59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696D9-9ECF-4BF5-A523-542F5B8F98C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29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8ACB-1928-A940-B469-41C14C130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600" y="331200"/>
            <a:ext cx="9648000" cy="1094400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0F4EE-AC4F-784D-B67D-E980F8755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599" y="1512000"/>
            <a:ext cx="11383200" cy="5018400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377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71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A2D9-B4DB-064E-B9DC-F4BD944F75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599" y="331200"/>
            <a:ext cx="9648000" cy="109592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D801-1B62-0D45-B9CA-94954FF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600" y="1512000"/>
            <a:ext cx="11383200" cy="50184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64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CDC4-0DB2-F249-86A2-3D1E835C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00" y="2363327"/>
            <a:ext cx="10515600" cy="160679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A742AD-B839-0048-B0A3-AA0251780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600" y="41038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92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F9AC-D059-C844-997F-EE86ADEE2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2F860-FF57-314E-98E5-D496E6992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599" y="1512000"/>
            <a:ext cx="5408165" cy="50560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C6E24-0486-CA4B-9381-F35D681C6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5214" y="1512000"/>
            <a:ext cx="5546035" cy="50560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467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6269-20BF-794B-A424-6FEB08AE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00" y="331200"/>
            <a:ext cx="9648000" cy="10944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D189D-2A3B-A343-973B-AC259C7AA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600" y="1512000"/>
            <a:ext cx="5518800" cy="823912"/>
          </a:xfrm>
        </p:spPr>
        <p:txBody>
          <a:bodyPr anchor="t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B5350-A1CB-F44F-8193-166835E65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600" y="2393861"/>
            <a:ext cx="5518800" cy="41630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1AABF-A434-A44D-90D3-0D463FC90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102" y="1512000"/>
            <a:ext cx="5518800" cy="823912"/>
          </a:xfrm>
        </p:spPr>
        <p:txBody>
          <a:bodyPr anchor="t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28D20-CFAF-7047-9AC9-48699618D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102" y="2393861"/>
            <a:ext cx="5518800" cy="41630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47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1ADA-5442-8A4B-ABF3-1B9396B62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820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02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B49E8-46D8-EF45-B4A4-E0BDE511E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400" y="2512800"/>
            <a:ext cx="9144000" cy="1285171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463355-CBFD-AE4F-89FD-61F63297B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400" y="379797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5747F-5805-C346-94A2-E65E4BD9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8024-9EAB-114C-B488-AE414F776D99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11E73-2F29-0641-8523-B31640E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A7B94-D5A3-064A-9D7C-5409D1A8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E96E-D15A-444A-A718-25ECA605D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8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AF90-173B-604E-8593-8D8A67E3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A1F13-4540-7041-BA01-927D3AA3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3399782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64C6D-2683-6740-A33E-90BC5EDF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8024-9EAB-114C-B488-AE414F776D99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359AE-20E4-2544-9B44-C05F45FA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7FA68-25D7-2A4C-9FCF-E9F50F2A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1E96E-D15A-444A-A718-25ECA605D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FE0657-E51A-6F4D-B4CD-39DDCB6F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754" y="331200"/>
            <a:ext cx="9647707" cy="10959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E0C3C-81E4-9944-9821-9ED8DB2F6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0753" y="1512000"/>
            <a:ext cx="11383047" cy="501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EA6610-33E4-644B-9F07-EB60C727739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9464" y="424283"/>
            <a:ext cx="1504337" cy="7621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6045D5-D0A3-D44D-9381-511CA9525AC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681394"/>
            <a:ext cx="12192000" cy="28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7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2B9BD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059BA6-95F2-1A42-8FAF-7B818C7D3E1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7584" y="-8504"/>
            <a:ext cx="12224465" cy="687626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8B2BB-DD65-EE44-AAF3-3B9D20CF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25111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7407E-0BBB-3B4C-8A6D-6486011CF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8024-9EAB-114C-B488-AE414F776D99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05AED-B64C-E948-9413-F879520E9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8C7C5-DF38-DF4E-918E-45A3002D19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1E96E-D15A-444A-A718-25ECA605D26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8476ED-A4F7-7640-A3F7-E175FA77F22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9464" y="424283"/>
            <a:ext cx="1504337" cy="7621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8AC289-CE5C-A448-8165-FC8421E939E4}"/>
              </a:ext>
            </a:extLst>
          </p:cNvPr>
          <p:cNvSpPr txBox="1"/>
          <p:nvPr userDrawn="1"/>
        </p:nvSpPr>
        <p:spPr>
          <a:xfrm>
            <a:off x="482532" y="6098761"/>
            <a:ext cx="7937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www.ccea.org.uk</a:t>
            </a:r>
          </a:p>
        </p:txBody>
      </p:sp>
    </p:spTree>
    <p:extLst>
      <p:ext uri="{BB962C8B-B14F-4D97-AF65-F5344CB8AC3E}">
        <p14:creationId xmlns:p14="http://schemas.microsoft.com/office/powerpoint/2010/main" val="54609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EECEB-CC7C-314E-A491-E115C9C0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E9144-9C24-0840-BC86-7C9B9C494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066BB-4497-C349-A303-71D96C369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10D7-5F61-1641-A3BC-B4063CE0573C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2219D-E08F-7446-A64E-17FA6AF91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DAD2D-C225-0B4E-A5D4-25A08EEFD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CDBD-2621-1147-88EA-B4197355CF0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952561-AA45-3D47-A137-6C65D83014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5900"/>
            <a:ext cx="12203290" cy="6864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F25DFD-978E-F947-B205-783AA6DC4A1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3703" y="2022018"/>
            <a:ext cx="1950660" cy="9914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08DA6D-E2D1-8040-9077-F90B442C5D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1456" y="3777365"/>
            <a:ext cx="2669088" cy="59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3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9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4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8251F-8804-452F-9B72-2610AED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to Centre Determined Grades for CCEA Qualifications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7A9D-0A8C-477E-A3BC-0DF55A0F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4021394"/>
            <a:ext cx="10515600" cy="3729726"/>
          </a:xfrm>
        </p:spPr>
        <p:txBody>
          <a:bodyPr/>
          <a:lstStyle/>
          <a:p>
            <a:r>
              <a:rPr lang="en-GB" dirty="0" smtClean="0"/>
              <a:t>Edmund Rice College</a:t>
            </a:r>
            <a:endParaRPr lang="en-GB" dirty="0"/>
          </a:p>
          <a:p>
            <a:r>
              <a:rPr lang="en-GB" dirty="0"/>
              <a:t>Summer 2021</a:t>
            </a:r>
          </a:p>
        </p:txBody>
      </p:sp>
    </p:spTree>
    <p:extLst>
      <p:ext uri="{BB962C8B-B14F-4D97-AF65-F5344CB8AC3E}">
        <p14:creationId xmlns:p14="http://schemas.microsoft.com/office/powerpoint/2010/main" val="295710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44C9-A81B-4ADD-B237-211C3A9E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Appeals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FBBD8F-9247-4FE2-A614-582E4C451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000" dirty="0">
                <a:effectLst/>
              </a:rPr>
              <a:t>Similar to previous years there will be a process for students who would like a review of their results.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This is called the Post-Results Service and provides an opportunity if an error is made for that to be rectified</a:t>
            </a:r>
            <a:endParaRPr lang="en-GB" sz="2000" dirty="0">
              <a:effectLst/>
            </a:endParaRPr>
          </a:p>
          <a:p>
            <a:pPr>
              <a:lnSpc>
                <a:spcPct val="100000"/>
              </a:lnSpc>
            </a:pPr>
            <a:r>
              <a:rPr lang="en-GB" sz="2000" dirty="0"/>
              <a:t>More information will follow on the CCEA Post-Results Service in the coming weeks.</a:t>
            </a:r>
          </a:p>
          <a:p>
            <a:pPr>
              <a:lnSpc>
                <a:spcPct val="100000"/>
              </a:lnSpc>
            </a:pPr>
            <a:r>
              <a:rPr lang="en-GB" sz="2000" dirty="0" smtClean="0"/>
              <a:t>Edmund Rice College will </a:t>
            </a:r>
            <a:r>
              <a:rPr lang="en-GB" sz="2000" dirty="0"/>
              <a:t>share the details and process for this with students, parents and carers as soon as it is published by CCEA.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We will guide and assist students and parents through this process as we would in any other year.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Arrow circle with solid fill">
            <a:extLst>
              <a:ext uri="{FF2B5EF4-FFF2-40B4-BE49-F238E27FC236}">
                <a16:creationId xmlns:a16="http://schemas.microsoft.com/office/drawing/2014/main" id="{D2E1FE44-4E89-40BF-95F5-A0478BB98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06194" y="5212879"/>
            <a:ext cx="1317521" cy="131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5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1BD4-1926-4B97-A4AB-6FB553F9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BC32-4B0A-4428-B198-A83356B4A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timelines for this process are as follows:</a:t>
            </a:r>
          </a:p>
          <a:p>
            <a:pPr marL="0" indent="0" algn="l" rtl="0" eaLnBrk="1" fontAlgn="base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GB" sz="24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9426E0-DE17-44E6-97B1-88271702A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450094"/>
              </p:ext>
            </p:extLst>
          </p:nvPr>
        </p:nvGraphicFramePr>
        <p:xfrm>
          <a:off x="524732" y="2118740"/>
          <a:ext cx="97830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667">
                  <a:extLst>
                    <a:ext uri="{9D8B030D-6E8A-4147-A177-3AD203B41FA5}">
                      <a16:colId xmlns:a16="http://schemas.microsoft.com/office/drawing/2014/main" val="513083747"/>
                    </a:ext>
                  </a:extLst>
                </a:gridCol>
                <a:gridCol w="3658385">
                  <a:extLst>
                    <a:ext uri="{9D8B030D-6E8A-4147-A177-3AD203B41FA5}">
                      <a16:colId xmlns:a16="http://schemas.microsoft.com/office/drawing/2014/main" val="1528505495"/>
                    </a:ext>
                  </a:extLst>
                </a:gridCol>
                <a:gridCol w="3720043">
                  <a:extLst>
                    <a:ext uri="{9D8B030D-6E8A-4147-A177-3AD203B41FA5}">
                      <a16:colId xmlns:a16="http://schemas.microsoft.com/office/drawing/2014/main" val="3300501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May 2021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E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submitted to CCEA​</a:t>
                      </a:r>
                    </a:p>
                    <a:p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E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A/AS grades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 COPE</a:t>
                      </a:r>
                    </a:p>
                  </a:txBody>
                  <a:tcPr>
                    <a:solidFill>
                      <a:srgbClr val="9E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0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June 2021 ​</a:t>
                      </a:r>
                      <a:endParaRPr lang="en-GB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E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submitted to CCEA​</a:t>
                      </a:r>
                    </a:p>
                    <a:p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9ED2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Studies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 qualifications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 Level</a:t>
                      </a:r>
                    </a:p>
                  </a:txBody>
                  <a:tcPr>
                    <a:solidFill>
                      <a:srgbClr val="9E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59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August 2021​</a:t>
                      </a:r>
                      <a:endParaRPr lang="en-GB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issued by CCEA 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level and 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 COPE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905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August 2021​</a:t>
                      </a:r>
                      <a:endParaRPr lang="en-GB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issued by CCEA 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Studies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Vocational qualifications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Entry Level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835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0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854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ED34-DA3D-45D7-A1D9-0758C82D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54DF0-A0BD-40E6-9E00-BC2AD2651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600" y="1250066"/>
            <a:ext cx="11383200" cy="52803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dirty="0"/>
              <a:t>Overview of Awarding Grades Summer 2021</a:t>
            </a:r>
          </a:p>
          <a:p>
            <a:pPr marL="457200" indent="-457200">
              <a:buAutoNum type="arabicPeriod"/>
            </a:pPr>
            <a:r>
              <a:rPr lang="en-GB" dirty="0" smtClean="0"/>
              <a:t>Edmund Rice College’s </a:t>
            </a:r>
            <a:r>
              <a:rPr lang="en-GB" dirty="0"/>
              <a:t>Centre Determined Grade Policy</a:t>
            </a:r>
          </a:p>
          <a:p>
            <a:pPr marL="457200" indent="-457200">
              <a:buAutoNum type="arabicPeriod"/>
            </a:pPr>
            <a:r>
              <a:rPr lang="en-GB" dirty="0"/>
              <a:t>Evidence</a:t>
            </a:r>
          </a:p>
          <a:p>
            <a:pPr marL="457200" indent="-457200">
              <a:buAutoNum type="arabicPeriod"/>
            </a:pPr>
            <a:r>
              <a:rPr lang="en-GB" dirty="0"/>
              <a:t>Disruption to Teaching and Learning</a:t>
            </a:r>
          </a:p>
          <a:p>
            <a:pPr marL="457200" indent="-457200">
              <a:buAutoNum type="arabicPeriod"/>
            </a:pPr>
            <a:r>
              <a:rPr lang="en-GB" dirty="0"/>
              <a:t>Timelines</a:t>
            </a:r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endParaRPr lang="en-GB" dirty="0"/>
          </a:p>
          <a:p>
            <a:pPr marL="457200" indent="-4572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73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BDB4-448D-4247-AF95-0FF9722B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Terminology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D75C9EB-D680-4982-B2B5-00B5FDC937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74813"/>
              </p:ext>
            </p:extLst>
          </p:nvPr>
        </p:nvGraphicFramePr>
        <p:xfrm>
          <a:off x="556201" y="1792488"/>
          <a:ext cx="10788557" cy="276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1496">
                  <a:extLst>
                    <a:ext uri="{9D8B030D-6E8A-4147-A177-3AD203B41FA5}">
                      <a16:colId xmlns:a16="http://schemas.microsoft.com/office/drawing/2014/main" val="1043683514"/>
                    </a:ext>
                  </a:extLst>
                </a:gridCol>
                <a:gridCol w="7697061">
                  <a:extLst>
                    <a:ext uri="{9D8B030D-6E8A-4147-A177-3AD203B41FA5}">
                      <a16:colId xmlns:a16="http://schemas.microsoft.com/office/drawing/2014/main" val="3370934384"/>
                    </a:ext>
                  </a:extLst>
                </a:gridCol>
              </a:tblGrid>
              <a:tr h="367972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</a:t>
                      </a:r>
                    </a:p>
                  </a:txBody>
                  <a:tcPr>
                    <a:solidFill>
                      <a:srgbClr val="2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>
                    <a:solidFill>
                      <a:srgbClr val="2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6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0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</a:t>
                      </a:r>
                    </a:p>
                  </a:txBody>
                  <a:tcPr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student/pupil entered for a </a:t>
                      </a:r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qualification</a:t>
                      </a:r>
                      <a:endParaRPr lang="en-GB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CF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31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Determined Grades (CDGs)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Grades formulated by teachers and submitted to CCEA for Summer 2021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319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Awarding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assigning of a final grade for a qualification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020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</a:t>
                      </a:r>
                    </a:p>
                  </a:txBody>
                  <a:tcPr>
                    <a:solidFill>
                      <a:srgbClr val="ECF3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document that sets out the details of content to be taught and all assessments for a qualification</a:t>
                      </a:r>
                    </a:p>
                  </a:txBody>
                  <a:tcPr>
                    <a:solidFill>
                      <a:srgbClr val="ECF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11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59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EDF9-0047-4342-ABF3-473A5B31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1869E-2099-48E8-B5EF-40E4CBDE0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000" dirty="0">
                <a:effectLst/>
                <a:ea typeface="Calibri" panose="020F0502020204030204" pitchFamily="34" charset="0"/>
              </a:rPr>
              <a:t>This summer CCEA </a:t>
            </a:r>
            <a:r>
              <a:rPr lang="en-GB" sz="2000" dirty="0">
                <a:ea typeface="Calibri" panose="020F0502020204030204" pitchFamily="34" charset="0"/>
              </a:rPr>
              <a:t>is asking schools </a:t>
            </a:r>
            <a:r>
              <a:rPr lang="en-GB" sz="2000" dirty="0">
                <a:effectLst/>
                <a:ea typeface="Calibri" panose="020F0502020204030204" pitchFamily="34" charset="0"/>
              </a:rPr>
              <a:t>to award a grade that reflects the standard at which a student is working, </a:t>
            </a:r>
            <a:r>
              <a:rPr lang="en-GB" sz="2000" b="1" dirty="0">
                <a:effectLst/>
                <a:ea typeface="Calibri" panose="020F0502020204030204" pitchFamily="34" charset="0"/>
              </a:rPr>
              <a:t>assessed only on the specification content that the student/centre has covered,</a:t>
            </a:r>
            <a:r>
              <a:rPr lang="en-GB" sz="2000" dirty="0">
                <a:effectLst/>
                <a:ea typeface="Calibri" panose="020F0502020204030204" pitchFamily="34" charset="0"/>
              </a:rPr>
              <a:t> so that the grade, reflects a student’s knowledge, understanding and skills.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effectLst/>
                <a:ea typeface="Calibri" panose="020F0502020204030204" pitchFamily="34" charset="0"/>
              </a:rPr>
              <a:t>These grades will be referred to as Centre Determined Grades (CDGs).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No algorithm or statistical adjustment to grades will be involved this year.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highlight>
                  <a:srgbClr val="FFFFFF"/>
                </a:highlight>
              </a:rPr>
              <a:t>Grades will be based on teacher </a:t>
            </a:r>
            <a:r>
              <a:rPr lang="en-GB" sz="2000" dirty="0"/>
              <a:t>judgement using evidence selected by the centre, following the alternative arrangements process set out by CCEA.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Grades submitted to CCEA are not final until they are released in August 2021 and may be subject to change.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CCEA has stated that centres </a:t>
            </a:r>
            <a:r>
              <a:rPr lang="en-GB" sz="2000" b="1" dirty="0"/>
              <a:t>cannot</a:t>
            </a:r>
            <a:r>
              <a:rPr lang="en-GB" sz="2000" dirty="0"/>
              <a:t> share the centre determined grades they will submit with students in advance of them being issued by CCEA on results day (August 2021).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Graphic 6" descr="Route (Two Pins With A Path) with solid fill">
            <a:extLst>
              <a:ext uri="{FF2B5EF4-FFF2-40B4-BE49-F238E27FC236}">
                <a16:creationId xmlns:a16="http://schemas.microsoft.com/office/drawing/2014/main" id="{52D88300-B325-49C5-80F9-AB31BE6F6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63200" y="5047028"/>
            <a:ext cx="1568245" cy="156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6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8AF6-C7FB-4D50-AAEC-43986C68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Edmund Rice College</a:t>
            </a:r>
            <a:r>
              <a:rPr lang="en-GB" sz="3100" dirty="0" smtClean="0"/>
              <a:t>’s </a:t>
            </a:r>
            <a:r>
              <a:rPr lang="en-GB" sz="3100" dirty="0"/>
              <a:t>Centre Determined Grade Policy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7695C-AC48-42DE-9757-4428D6464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It is a requirement of the CCEA process that we put in place a “Centre Determined Grade Policy” and are clear with students, parents and carers from the outset on:</a:t>
            </a:r>
          </a:p>
          <a:p>
            <a:pPr marL="0" indent="0">
              <a:buNone/>
            </a:pPr>
            <a:endParaRPr lang="en-GB" sz="2000" dirty="0"/>
          </a:p>
          <a:p>
            <a:pPr marL="914400" lvl="2" indent="0">
              <a:buNone/>
            </a:pPr>
            <a:r>
              <a:rPr lang="en-GB" sz="2000" dirty="0"/>
              <a:t>Our school’s approach to arriving at grades for students completing qualifications this summer</a:t>
            </a:r>
          </a:p>
          <a:p>
            <a:pPr marL="914400" lvl="2" indent="0">
              <a:buNone/>
            </a:pPr>
            <a:endParaRPr lang="en-GB" sz="2000" dirty="0"/>
          </a:p>
          <a:p>
            <a:pPr marL="914400" lvl="2" indent="0">
              <a:buNone/>
            </a:pPr>
            <a:endParaRPr lang="en-GB" sz="2000" dirty="0"/>
          </a:p>
          <a:p>
            <a:pPr marL="914400" lvl="2" indent="0">
              <a:buNone/>
            </a:pPr>
            <a:r>
              <a:rPr lang="en-GB" sz="2000" dirty="0"/>
              <a:t>The type of assessment or evidence of a student’s performance we will use to determine this grade</a:t>
            </a:r>
          </a:p>
          <a:p>
            <a:pPr marL="914400" lvl="2" indent="0">
              <a:buNone/>
            </a:pPr>
            <a:endParaRPr lang="en-GB" sz="2000" dirty="0"/>
          </a:p>
          <a:p>
            <a:pPr marL="914400" lvl="2" indent="0">
              <a:buNone/>
            </a:pPr>
            <a:endParaRPr lang="en-GB" sz="2000" dirty="0"/>
          </a:p>
          <a:p>
            <a:pPr marL="914400" lvl="2" indent="0">
              <a:buNone/>
            </a:pPr>
            <a:r>
              <a:rPr lang="en-GB" sz="2000" dirty="0"/>
              <a:t>The contingency assessments or evidence we will use where the agreed evidence is not available for individual students. </a:t>
            </a:r>
          </a:p>
          <a:p>
            <a:endParaRPr lang="en-GB" dirty="0"/>
          </a:p>
        </p:txBody>
      </p:sp>
      <p:pic>
        <p:nvPicPr>
          <p:cNvPr id="10" name="Graphic 9" descr="Clipboard Checked with solid fill">
            <a:extLst>
              <a:ext uri="{FF2B5EF4-FFF2-40B4-BE49-F238E27FC236}">
                <a16:creationId xmlns:a16="http://schemas.microsoft.com/office/drawing/2014/main" id="{A8C83436-6B19-472B-AFAB-7FF2D1E87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599" y="3582218"/>
            <a:ext cx="914400" cy="914400"/>
          </a:xfrm>
          <a:prstGeom prst="rect">
            <a:avLst/>
          </a:prstGeom>
        </p:spPr>
      </p:pic>
      <p:pic>
        <p:nvPicPr>
          <p:cNvPr id="7" name="Content Placeholder 4" descr="Meeting with solid fill">
            <a:extLst>
              <a:ext uri="{FF2B5EF4-FFF2-40B4-BE49-F238E27FC236}">
                <a16:creationId xmlns:a16="http://schemas.microsoft.com/office/drawing/2014/main" id="{11551C3A-47AC-4C65-9736-4FBC0EA360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328" y="2343979"/>
            <a:ext cx="1018942" cy="1018942"/>
          </a:xfrm>
          <a:prstGeom prst="rect">
            <a:avLst/>
          </a:prstGeom>
        </p:spPr>
      </p:pic>
      <p:pic>
        <p:nvPicPr>
          <p:cNvPr id="8" name="Graphic 7" descr="Postit Notes with solid fill">
            <a:extLst>
              <a:ext uri="{FF2B5EF4-FFF2-40B4-BE49-F238E27FC236}">
                <a16:creationId xmlns:a16="http://schemas.microsoft.com/office/drawing/2014/main" id="{F7E00B93-7D41-49AC-8E8D-DECBB0F0DE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599" y="49352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3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5D36C-15F8-4041-8C84-517529B6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32B8-8EAD-49A9-8F36-8B73F698D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9" y="1317356"/>
            <a:ext cx="11210309" cy="521304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200" dirty="0"/>
              <a:t>The CCEA process is clear on the evidence we should use to formulate a grade.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200" dirty="0"/>
              <a:t>The grade assigned to a student must be based on </a:t>
            </a:r>
            <a:r>
              <a:rPr lang="en-GB" sz="2200" b="0" i="0" u="none" strike="noStrike" baseline="0" dirty="0">
                <a:solidFill>
                  <a:srgbClr val="000000"/>
                </a:solidFill>
              </a:rPr>
              <a:t>the standard at which each student </a:t>
            </a:r>
            <a:r>
              <a:rPr lang="en-GB" sz="2200" b="1" i="0" u="none" strike="noStrike" baseline="0" dirty="0">
                <a:solidFill>
                  <a:srgbClr val="000000"/>
                </a:solidFill>
              </a:rPr>
              <a:t>is performing</a:t>
            </a:r>
            <a:r>
              <a:rPr lang="en-GB" sz="220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200" b="0" i="0" u="none" strike="noStrike" baseline="0" dirty="0">
                <a:solidFill>
                  <a:srgbClr val="000000"/>
                </a:solidFill>
              </a:rPr>
              <a:t>This is different from 2020, when centres were asked to supply a centre assessment grade based on their judgement of the grade a student </a:t>
            </a:r>
            <a:r>
              <a:rPr lang="en-GB" sz="2200" b="1" i="0" u="none" strike="noStrike" baseline="0" dirty="0">
                <a:solidFill>
                  <a:srgbClr val="000000"/>
                </a:solidFill>
              </a:rPr>
              <a:t>would likely have achieved </a:t>
            </a:r>
            <a:r>
              <a:rPr lang="en-GB" sz="2200" b="0" i="0" u="none" strike="noStrike" baseline="0" dirty="0">
                <a:solidFill>
                  <a:srgbClr val="000000"/>
                </a:solidFill>
              </a:rPr>
              <a:t>if they had been able to complete examinations.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GB" sz="2200" dirty="0"/>
              <a:t>To ensure fairness to all students, we have been asked to outline in our school’s Centre Determined Grades policy the evidence we will use to inform grading decisions. </a:t>
            </a:r>
            <a:r>
              <a:rPr lang="en-GB" sz="2200" b="1" dirty="0"/>
              <a:t>This must be applied consistently across all students entered for the same subject</a:t>
            </a:r>
            <a:r>
              <a:rPr lang="en-GB" sz="2200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Content Placeholder 4" descr="Meeting with solid fill">
            <a:extLst>
              <a:ext uri="{FF2B5EF4-FFF2-40B4-BE49-F238E27FC236}">
                <a16:creationId xmlns:a16="http://schemas.microsoft.com/office/drawing/2014/main" id="{0756841A-1254-4EE8-83FF-4814B2B73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10684" y="5128851"/>
            <a:ext cx="1272116" cy="127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E967-2666-4F9C-997A-0906C7FAE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Disruption to Teaching and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B8FC6-D464-48D3-973A-A8A174C07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000" dirty="0"/>
              <a:t>We appreciate all students across NI have had a level of disruption and we have adapted our approach to assessment to mitigate this disruption.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There is flexibility in place to ensure no student is disadvantaged any further this year. 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Flexibility is </a:t>
            </a:r>
            <a:r>
              <a:rPr lang="en-GB" sz="2000" b="1" dirty="0"/>
              <a:t>not</a:t>
            </a:r>
            <a:r>
              <a:rPr lang="en-GB" sz="2000" dirty="0"/>
              <a:t> in place to allow teachers to pick and choose the pieces of evidence in order to maximise a student’s attainment. This is to ensure fairness to all students across Northern Ireland. 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The next slide gives an example of this.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408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CB7F-099F-4A3E-97EB-6A8A71A1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Disruption to Teaching and Learning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25C6D54-E8E1-4F68-A738-DD0501ACC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58903"/>
              </p:ext>
            </p:extLst>
          </p:nvPr>
        </p:nvGraphicFramePr>
        <p:xfrm>
          <a:off x="291896" y="1700980"/>
          <a:ext cx="6462865" cy="448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0DA952-7D66-4B18-AEB9-B4450DE1F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22157"/>
              </p:ext>
            </p:extLst>
          </p:nvPr>
        </p:nvGraphicFramePr>
        <p:xfrm>
          <a:off x="7167713" y="2541148"/>
          <a:ext cx="4630995" cy="2724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665">
                  <a:extLst>
                    <a:ext uri="{9D8B030D-6E8A-4147-A177-3AD203B41FA5}">
                      <a16:colId xmlns:a16="http://schemas.microsoft.com/office/drawing/2014/main" val="4241256284"/>
                    </a:ext>
                  </a:extLst>
                </a:gridCol>
                <a:gridCol w="1543665">
                  <a:extLst>
                    <a:ext uri="{9D8B030D-6E8A-4147-A177-3AD203B41FA5}">
                      <a16:colId xmlns:a16="http://schemas.microsoft.com/office/drawing/2014/main" val="988936733"/>
                    </a:ext>
                  </a:extLst>
                </a:gridCol>
                <a:gridCol w="1543665">
                  <a:extLst>
                    <a:ext uri="{9D8B030D-6E8A-4147-A177-3AD203B41FA5}">
                      <a16:colId xmlns:a16="http://schemas.microsoft.com/office/drawing/2014/main" val="50556256"/>
                    </a:ext>
                  </a:extLst>
                </a:gridCol>
              </a:tblGrid>
              <a:tr h="1539696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Pupils </a:t>
                      </a:r>
                    </a:p>
                  </a:txBody>
                  <a:tcPr>
                    <a:solidFill>
                      <a:srgbClr val="2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Class </a:t>
                      </a:r>
                    </a:p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Pupil A</a:t>
                      </a:r>
                    </a:p>
                  </a:txBody>
                  <a:tcPr>
                    <a:solidFill>
                      <a:srgbClr val="2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09008"/>
                  </a:ext>
                </a:extLst>
              </a:tr>
              <a:tr h="1184383"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Assessments/Evidence based on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</a:t>
                      </a:r>
                    </a:p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</a:t>
                      </a:r>
                      <a:endParaRPr lang="en-GB" sz="17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644113"/>
                  </a:ext>
                </a:extLst>
              </a:tr>
            </a:tbl>
          </a:graphicData>
        </a:graphic>
      </p:graphicFrame>
      <p:pic>
        <p:nvPicPr>
          <p:cNvPr id="12" name="Graphic 11" descr="Group of people with solid fill">
            <a:extLst>
              <a:ext uri="{FF2B5EF4-FFF2-40B4-BE49-F238E27FC236}">
                <a16:creationId xmlns:a16="http://schemas.microsoft.com/office/drawing/2014/main" id="{0F9CF871-D119-43B8-8CA2-F873F931AC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26011" y="2971800"/>
            <a:ext cx="914400" cy="914400"/>
          </a:xfrm>
          <a:prstGeom prst="rect">
            <a:avLst/>
          </a:prstGeom>
        </p:spPr>
      </p:pic>
      <p:pic>
        <p:nvPicPr>
          <p:cNvPr id="14" name="Graphic 13" descr="Man with solid fill">
            <a:extLst>
              <a:ext uri="{FF2B5EF4-FFF2-40B4-BE49-F238E27FC236}">
                <a16:creationId xmlns:a16="http://schemas.microsoft.com/office/drawing/2014/main" id="{0F7365A4-E1DB-4F34-AB91-B86ECCA6E0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88446" y="3141407"/>
            <a:ext cx="530940" cy="53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9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ADC048-2610-4E1C-B4A9-A5D1991ED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D6ADC048-2610-4E1C-B4A9-A5D1991EDB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4C603E-E762-4F18-A9F9-AF4DDBF8CD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dgm id="{3A4C603E-E762-4F18-A9F9-AF4DDBF8CD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FE5E36-10A1-43E2-B918-8E47DDF2B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E6FE5E36-10A1-43E2-B918-8E47DDF2B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857A99-B61B-4171-B247-BC159F712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graphicEl>
                                              <a:dgm id="{36857A99-B61B-4171-B247-BC159F7127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DE9F136-37C4-42D8-97C6-D5DE40553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5DE9F136-37C4-42D8-97C6-D5DE40553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9FF389-F082-433D-88C2-EA16CD1CD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dgm id="{149FF389-F082-433D-88C2-EA16CD1CD0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A2645EE-EFC7-4C9A-BDE2-5BF735F1A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0A2645EE-EFC7-4C9A-BDE2-5BF735F1A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69BE197-3294-4613-BE36-CDADEE545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graphicEl>
                                              <a:dgm id="{069BE197-3294-4613-BE36-CDADEE545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AFEF87-E836-4E6C-9586-5EF3BEFD6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E3AFEF87-E836-4E6C-9586-5EF3BEFD6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53196F-DA52-487A-904B-CD45A6A68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CB53196F-DA52-487A-904B-CD45A6A68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3AE89-B3EC-4146-A9A1-76C027F1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973B6-6A7B-48A9-A6F2-7185B9D3F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9" y="1339006"/>
            <a:ext cx="11383200" cy="5018400"/>
          </a:xfrm>
        </p:spPr>
        <p:txBody>
          <a:bodyPr lIns="72000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200" dirty="0" smtClean="0"/>
              <a:t>Edmund Rice College wants </a:t>
            </a:r>
            <a:r>
              <a:rPr lang="en-GB" sz="2200" dirty="0"/>
              <a:t>to ensure that we use the most appropriate evidence that reflects the attainment of all of our pupils and will use the following types of evidence:</a:t>
            </a:r>
          </a:p>
          <a:p>
            <a:pPr lvl="0"/>
            <a:r>
              <a:rPr lang="en-GB" dirty="0"/>
              <a:t>CCEA assessment resources for 2021;</a:t>
            </a:r>
          </a:p>
          <a:p>
            <a:pPr lvl="0"/>
            <a:r>
              <a:rPr lang="en-GB" dirty="0"/>
              <a:t>CCEA past papers;</a:t>
            </a:r>
          </a:p>
          <a:p>
            <a:pPr lvl="0"/>
            <a:r>
              <a:rPr lang="en-GB" dirty="0"/>
              <a:t>Year 12 tracking assessment 1 and mark scheme;</a:t>
            </a:r>
          </a:p>
          <a:p>
            <a:pPr lvl="0"/>
            <a:r>
              <a:rPr lang="en-GB" dirty="0"/>
              <a:t>Year 12 tracking assessment 2 and mark scheme;</a:t>
            </a:r>
          </a:p>
          <a:p>
            <a:pPr lvl="0"/>
            <a:r>
              <a:rPr lang="en-GB" dirty="0"/>
              <a:t>Mock examinations, which relate to the CCEA specification;</a:t>
            </a:r>
          </a:p>
          <a:p>
            <a:pPr lvl="0"/>
            <a:r>
              <a:rPr lang="en-GB" dirty="0"/>
              <a:t>Coursework or controlled assessments, even where not completed – if applicable to the subject;</a:t>
            </a:r>
          </a:p>
          <a:p>
            <a:pPr lvl="0"/>
            <a:r>
              <a:rPr lang="en-GB" dirty="0"/>
              <a:t>Portfolios for Moving Image Art and Art and Design GCE</a:t>
            </a:r>
          </a:p>
          <a:p>
            <a:pPr lvl="0"/>
            <a:r>
              <a:rPr lang="en-GB" dirty="0"/>
              <a:t>Performance in class tests;</a:t>
            </a:r>
          </a:p>
          <a:p>
            <a:pPr lvl="0"/>
            <a:r>
              <a:rPr lang="en-GB" dirty="0"/>
              <a:t>Results from GCSE modules in Single and Double Award Science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Graphic 4" descr="Clipboard Checked with solid fill">
            <a:extLst>
              <a:ext uri="{FF2B5EF4-FFF2-40B4-BE49-F238E27FC236}">
                <a16:creationId xmlns:a16="http://schemas.microsoft.com/office/drawing/2014/main" id="{4B5C415B-9A45-49B0-A031-B8B2C2933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10302" y="5072767"/>
            <a:ext cx="1457633" cy="145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60845"/>
      </p:ext>
    </p:extLst>
  </p:cSld>
  <p:clrMapOvr>
    <a:masterClrMapping/>
  </p:clrMapOvr>
</p:sld>
</file>

<file path=ppt/theme/theme1.xml><?xml version="1.0" encoding="utf-8"?>
<a:theme xmlns:a="http://schemas.openxmlformats.org/drawingml/2006/main" name="Inside-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-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nd-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B9AF625B80541A496DDEE98D2DA39" ma:contentTypeVersion="15" ma:contentTypeDescription="Create a new document." ma:contentTypeScope="" ma:versionID="3b6f83850d612f66ae1489c02421fd19">
  <xsd:schema xmlns:xsd="http://www.w3.org/2001/XMLSchema" xmlns:xs="http://www.w3.org/2001/XMLSchema" xmlns:p="http://schemas.microsoft.com/office/2006/metadata/properties" xmlns:ns1="http://schemas.microsoft.com/sharepoint/v3" xmlns:ns3="3040db56-b438-469b-bc1e-c204e1e482cd" xmlns:ns4="fe4c80b9-b579-4f6b-80aa-12bc42653526" targetNamespace="http://schemas.microsoft.com/office/2006/metadata/properties" ma:root="true" ma:fieldsID="150f925215c101322278c06604483f16" ns1:_="" ns3:_="" ns4:_="">
    <xsd:import namespace="http://schemas.microsoft.com/sharepoint/v3"/>
    <xsd:import namespace="3040db56-b438-469b-bc1e-c204e1e482cd"/>
    <xsd:import namespace="fe4c80b9-b579-4f6b-80aa-12bc426535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0db56-b438-469b-bc1e-c204e1e48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c80b9-b579-4f6b-80aa-12bc426535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54027B-F5E1-4A62-8AB9-32AA42E0AE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44BD9F-605B-4E36-B068-67F3C50BA41F}">
  <ds:schemaRefs>
    <ds:schemaRef ds:uri="http://purl.org/dc/terms/"/>
    <ds:schemaRef ds:uri="3040db56-b438-469b-bc1e-c204e1e482cd"/>
    <ds:schemaRef ds:uri="http://schemas.microsoft.com/office/2006/metadata/properties"/>
    <ds:schemaRef ds:uri="http://www.w3.org/XML/1998/namespace"/>
    <ds:schemaRef ds:uri="fe4c80b9-b579-4f6b-80aa-12bc4265352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2BA92B1-CB8A-4B61-A93F-47662CEEE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40db56-b438-469b-bc1e-c204e1e482cd"/>
    <ds:schemaRef ds:uri="fe4c80b9-b579-4f6b-80aa-12bc426535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968</Words>
  <Application>Microsoft Office PowerPoint</Application>
  <PresentationFormat>Widescreen</PresentationFormat>
  <Paragraphs>118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Inside-Slide</vt:lpstr>
      <vt:lpstr>Title-Slide</vt:lpstr>
      <vt:lpstr>End-Slide</vt:lpstr>
      <vt:lpstr>Approach to Centre Determined Grades for CCEA Qualifications </vt:lpstr>
      <vt:lpstr>Introduction </vt:lpstr>
      <vt:lpstr>Terminology </vt:lpstr>
      <vt:lpstr>Overview</vt:lpstr>
      <vt:lpstr>Edmund Rice College’s Centre Determined Grade Policy </vt:lpstr>
      <vt:lpstr>Evidence</vt:lpstr>
      <vt:lpstr>Disruption to Teaching and Learning</vt:lpstr>
      <vt:lpstr>Disruption to Teaching and Learning</vt:lpstr>
      <vt:lpstr>Evidence </vt:lpstr>
      <vt:lpstr>Appeals</vt:lpstr>
      <vt:lpstr>Timelines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McVeigh</dc:creator>
  <cp:lastModifiedBy>M O'HARE</cp:lastModifiedBy>
  <cp:revision>235</cp:revision>
  <dcterms:created xsi:type="dcterms:W3CDTF">2020-09-09T15:24:50Z</dcterms:created>
  <dcterms:modified xsi:type="dcterms:W3CDTF">2021-04-22T13:12:50Z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0x010100996B9AF625B80541A496DDEE98D2DA39</vt:lpwstr>
  </property>
</Properties>
</file>